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  <p:sldMasterId id="2147483780" r:id="rId4"/>
    <p:sldMasterId id="2147483792" r:id="rId5"/>
    <p:sldMasterId id="2147483804" r:id="rId6"/>
    <p:sldMasterId id="2147483816" r:id="rId7"/>
    <p:sldMasterId id="2147483828" r:id="rId8"/>
    <p:sldMasterId id="2147483840" r:id="rId9"/>
    <p:sldMasterId id="2147483852" r:id="rId10"/>
    <p:sldMasterId id="2147484044" r:id="rId11"/>
  </p:sldMasterIdLst>
  <p:notesMasterIdLst>
    <p:notesMasterId r:id="rId65"/>
  </p:notesMasterIdLst>
  <p:sldIdLst>
    <p:sldId id="385" r:id="rId12"/>
    <p:sldId id="308" r:id="rId13"/>
    <p:sldId id="310" r:id="rId14"/>
    <p:sldId id="446" r:id="rId15"/>
    <p:sldId id="443" r:id="rId16"/>
    <p:sldId id="444" r:id="rId17"/>
    <p:sldId id="394" r:id="rId18"/>
    <p:sldId id="469" r:id="rId19"/>
    <p:sldId id="471" r:id="rId20"/>
    <p:sldId id="470" r:id="rId21"/>
    <p:sldId id="473" r:id="rId22"/>
    <p:sldId id="474" r:id="rId23"/>
    <p:sldId id="447" r:id="rId24"/>
    <p:sldId id="448" r:id="rId25"/>
    <p:sldId id="449" r:id="rId26"/>
    <p:sldId id="450" r:id="rId27"/>
    <p:sldId id="451" r:id="rId28"/>
    <p:sldId id="452" r:id="rId29"/>
    <p:sldId id="442" r:id="rId30"/>
    <p:sldId id="454" r:id="rId31"/>
    <p:sldId id="455" r:id="rId32"/>
    <p:sldId id="456" r:id="rId33"/>
    <p:sldId id="462" r:id="rId34"/>
    <p:sldId id="472" r:id="rId35"/>
    <p:sldId id="406" r:id="rId36"/>
    <p:sldId id="407" r:id="rId37"/>
    <p:sldId id="458" r:id="rId38"/>
    <p:sldId id="459" r:id="rId39"/>
    <p:sldId id="460" r:id="rId40"/>
    <p:sldId id="461" r:id="rId41"/>
    <p:sldId id="412" r:id="rId42"/>
    <p:sldId id="418" r:id="rId43"/>
    <p:sldId id="421" r:id="rId44"/>
    <p:sldId id="424" r:id="rId45"/>
    <p:sldId id="466" r:id="rId46"/>
    <p:sldId id="467" r:id="rId47"/>
    <p:sldId id="468" r:id="rId48"/>
    <p:sldId id="420" r:id="rId49"/>
    <p:sldId id="423" r:id="rId50"/>
    <p:sldId id="425" r:id="rId51"/>
    <p:sldId id="430" r:id="rId52"/>
    <p:sldId id="432" r:id="rId53"/>
    <p:sldId id="437" r:id="rId54"/>
    <p:sldId id="435" r:id="rId55"/>
    <p:sldId id="476" r:id="rId56"/>
    <p:sldId id="360" r:id="rId57"/>
    <p:sldId id="363" r:id="rId58"/>
    <p:sldId id="439" r:id="rId59"/>
    <p:sldId id="440" r:id="rId60"/>
    <p:sldId id="335" r:id="rId61"/>
    <p:sldId id="334" r:id="rId62"/>
    <p:sldId id="359" r:id="rId63"/>
    <p:sldId id="333" r:id="rId64"/>
  </p:sldIdLst>
  <p:sldSz cx="9144000" cy="6858000" type="screen4x3"/>
  <p:notesSz cx="680085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89698" autoAdjust="0"/>
  </p:normalViewPr>
  <p:slideViewPr>
    <p:cSldViewPr>
      <p:cViewPr>
        <p:scale>
          <a:sx n="80" d="100"/>
          <a:sy n="80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63" Type="http://schemas.openxmlformats.org/officeDocument/2006/relationships/slide" Target="slides/slide52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61" Type="http://schemas.openxmlformats.org/officeDocument/2006/relationships/slide" Target="slides/slide5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slide" Target="slides/slide49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slide" Target="slides/slide53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Relationship Id="rId67" Type="http://schemas.openxmlformats.org/officeDocument/2006/relationships/viewProps" Target="viewProps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B70DD-9CD3-4B97-B509-B4B5DFFD98C2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689515"/>
            <a:ext cx="544068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41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15228-AC9D-4045-8E72-7AED1EDB3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6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68285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04349"/>
      </p:ext>
    </p:extLst>
  </p:cSld>
  <p:clrMapOvr>
    <a:masterClrMapping/>
  </p:clrMapOvr>
  <p:transition spd="slow"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45153"/>
      </p:ext>
    </p:extLst>
  </p:cSld>
  <p:clrMapOvr>
    <a:masterClrMapping/>
  </p:clrMapOvr>
  <p:transition spd="slow"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08493"/>
      </p:ext>
    </p:extLst>
  </p:cSld>
  <p:clrMapOvr>
    <a:masterClrMapping/>
  </p:clrMapOvr>
  <p:transition spd="slow"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68758"/>
      </p:ext>
    </p:extLst>
  </p:cSld>
  <p:clrMapOvr>
    <a:masterClrMapping/>
  </p:clrMapOvr>
  <p:transition spd="slow">
    <p:wipe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89494"/>
      </p:ext>
    </p:extLst>
  </p:cSld>
  <p:clrMapOvr>
    <a:masterClrMapping/>
  </p:clrMapOvr>
  <p:transition spd="slow">
    <p:wipe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77281"/>
      </p:ext>
    </p:extLst>
  </p:cSld>
  <p:clrMapOvr>
    <a:masterClrMapping/>
  </p:clrMapOvr>
  <p:transition spd="slow">
    <p:wipe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37556"/>
      </p:ext>
    </p:extLst>
  </p:cSld>
  <p:clrMapOvr>
    <a:masterClrMapping/>
  </p:clrMapOvr>
  <p:transition spd="slow"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42439"/>
      </p:ext>
    </p:extLst>
  </p:cSld>
  <p:clrMapOvr>
    <a:masterClrMapping/>
  </p:clrMapOvr>
  <p:transition spd="slow">
    <p:wipe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28840"/>
      </p:ext>
    </p:extLst>
  </p:cSld>
  <p:clrMapOvr>
    <a:masterClrMapping/>
  </p:clrMapOvr>
  <p:transition spd="slow"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92947"/>
      </p:ext>
    </p:extLst>
  </p:cSld>
  <p:clrMapOvr>
    <a:masterClrMapping/>
  </p:clrMapOvr>
  <p:transition spd="slow"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55567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2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2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71323"/>
      </p:ext>
    </p:extLst>
  </p:cSld>
  <p:clrMapOvr>
    <a:masterClrMapping/>
  </p:clrMapOvr>
  <p:transition spd="slow">
    <p:wipe dir="r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76903"/>
      </p:ext>
    </p:extLst>
  </p:cSld>
  <p:clrMapOvr>
    <a:masterClrMapping/>
  </p:clrMapOvr>
  <p:transition spd="slow"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89677"/>
      </p:ext>
    </p:extLst>
  </p:cSld>
  <p:clrMapOvr>
    <a:masterClrMapping/>
  </p:clrMapOvr>
  <p:transition spd="slow">
    <p:wipe dir="r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83537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08451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8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8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86046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20845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0750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2946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3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8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6924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21925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63149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07946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2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2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83311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47157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48627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8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9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18881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8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8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71612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51204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98156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34759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9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80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91753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3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8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09879"/>
      </p:ext>
    </p:extLst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63570"/>
      </p:ext>
    </p:extLst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40501"/>
      </p:ext>
    </p:extLst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1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1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1468"/>
      </p:ext>
    </p:extLst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65642"/>
      </p:ext>
    </p:extLst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27808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7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8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88979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7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7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7165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63916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849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19627"/>
      </p:ext>
    </p:extLst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42569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2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7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12557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21474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57436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1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1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8241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57914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29260"/>
      </p:ext>
    </p:extLst>
  </p:cSld>
  <p:clrMapOvr>
    <a:masterClrMapping/>
  </p:clrMapOvr>
  <p:transition spd="slow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7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84954"/>
      </p:ext>
    </p:extLst>
  </p:cSld>
  <p:clrMapOvr>
    <a:masterClrMapping/>
  </p:clrMapOvr>
  <p:transition spd="slow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9468"/>
      </p:ext>
    </p:extLst>
  </p:cSld>
  <p:clrMapOvr>
    <a:masterClrMapping/>
  </p:clrMapOvr>
  <p:transition spd="slow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3152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10793"/>
      </p:ext>
    </p:extLst>
  </p:cSld>
  <p:clrMapOvr>
    <a:masterClrMapping/>
  </p:clrMapOvr>
  <p:transition spd="slow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37003"/>
      </p:ext>
    </p:extLst>
  </p:cSld>
  <p:clrMapOvr>
    <a:masterClrMapping/>
  </p:clrMapOvr>
  <p:transition spd="slow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72794"/>
      </p:ext>
    </p:extLst>
  </p:cSld>
  <p:clrMapOvr>
    <a:masterClrMapping/>
  </p:clrMapOvr>
  <p:transition spd="slow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1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6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74508"/>
      </p:ext>
    </p:extLst>
  </p:cSld>
  <p:clrMapOvr>
    <a:masterClrMapping/>
  </p:clrMapOvr>
  <p:transition spd="slow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38920"/>
      </p:ext>
    </p:extLst>
  </p:cSld>
  <p:clrMapOvr>
    <a:masterClrMapping/>
  </p:clrMapOvr>
  <p:transition spd="slow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4051"/>
      </p:ext>
    </p:extLst>
  </p:cSld>
  <p:clrMapOvr>
    <a:masterClrMapping/>
  </p:clrMapOvr>
  <p:transition spd="slow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0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0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71308"/>
      </p:ext>
    </p:extLst>
  </p:cSld>
  <p:clrMapOvr>
    <a:masterClrMapping/>
  </p:clrMapOvr>
  <p:transition spd="slow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49673"/>
      </p:ext>
    </p:extLst>
  </p:cSld>
  <p:clrMapOvr>
    <a:masterClrMapping/>
  </p:clrMapOvr>
  <p:transition spd="slow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68285"/>
      </p:ext>
    </p:extLst>
  </p:cSld>
  <p:clrMapOvr>
    <a:masterClrMapping/>
  </p:clrMapOvr>
  <p:transition spd="slow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5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7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27144"/>
      </p:ext>
    </p:extLst>
  </p:cSld>
  <p:clrMapOvr>
    <a:masterClrMapping/>
  </p:clrMapOvr>
  <p:transition spd="slow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9811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60565"/>
      </p:ext>
    </p:extLst>
  </p:cSld>
  <p:clrMapOvr>
    <a:masterClrMapping/>
  </p:clrMapOvr>
  <p:transition spd="slow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06140"/>
      </p:ext>
    </p:extLst>
  </p:cSld>
  <p:clrMapOvr>
    <a:masterClrMapping/>
  </p:clrMapOvr>
  <p:transition spd="slow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54896"/>
      </p:ext>
    </p:extLst>
  </p:cSld>
  <p:clrMapOvr>
    <a:masterClrMapping/>
  </p:clrMapOvr>
  <p:transition spd="slow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89503"/>
      </p:ext>
    </p:extLst>
  </p:cSld>
  <p:clrMapOvr>
    <a:masterClrMapping/>
  </p:clrMapOvr>
  <p:transition spd="slow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0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7801"/>
      </p:ext>
    </p:extLst>
  </p:cSld>
  <p:clrMapOvr>
    <a:masterClrMapping/>
  </p:clrMapOvr>
  <p:transition spd="slow"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53497"/>
      </p:ext>
    </p:extLst>
  </p:cSld>
  <p:clrMapOvr>
    <a:masterClrMapping/>
  </p:clrMapOvr>
  <p:transition spd="slow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3730"/>
      </p:ext>
    </p:extLst>
  </p:cSld>
  <p:clrMapOvr>
    <a:masterClrMapping/>
  </p:clrMapOvr>
  <p:transition spd="slow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9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9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14557"/>
      </p:ext>
    </p:extLst>
  </p:cSld>
  <p:clrMapOvr>
    <a:masterClrMapping/>
  </p:clrMapOvr>
  <p:transition spd="slow"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1704"/>
      </p:ext>
    </p:extLst>
  </p:cSld>
  <p:clrMapOvr>
    <a:masterClrMapping/>
  </p:clrMapOvr>
  <p:transition spd="slow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8338"/>
      </p:ext>
    </p:extLst>
  </p:cSld>
  <p:clrMapOvr>
    <a:masterClrMapping/>
  </p:clrMapOvr>
  <p:transition spd="slow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9782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110569"/>
      </p:ext>
    </p:extLst>
  </p:cSld>
  <p:clrMapOvr>
    <a:masterClrMapping/>
  </p:clrMapOvr>
  <p:transition spd="slow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4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4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28294"/>
      </p:ext>
    </p:extLst>
  </p:cSld>
  <p:clrMapOvr>
    <a:masterClrMapping/>
  </p:clrMapOvr>
  <p:transition spd="slow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87745"/>
      </p:ext>
    </p:extLst>
  </p:cSld>
  <p:clrMapOvr>
    <a:masterClrMapping/>
  </p:clrMapOvr>
  <p:transition spd="slow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66665"/>
      </p:ext>
    </p:extLst>
  </p:cSld>
  <p:clrMapOvr>
    <a:masterClrMapping/>
  </p:clrMapOvr>
  <p:transition spd="slow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07598"/>
      </p:ext>
    </p:extLst>
  </p:cSld>
  <p:clrMapOvr>
    <a:masterClrMapping/>
  </p:clrMapOvr>
  <p:transition spd="slow"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9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4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638027"/>
      </p:ext>
    </p:extLst>
  </p:cSld>
  <p:clrMapOvr>
    <a:masterClrMapping/>
  </p:clrMapOvr>
  <p:transition spd="slow"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63258"/>
      </p:ext>
    </p:extLst>
  </p:cSld>
  <p:clrMapOvr>
    <a:masterClrMapping/>
  </p:clrMapOvr>
  <p:transition spd="slow"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92537"/>
      </p:ext>
    </p:extLst>
  </p:cSld>
  <p:clrMapOvr>
    <a:masterClrMapping/>
  </p:clrMapOvr>
  <p:transition spd="slow"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8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8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82940"/>
      </p:ext>
    </p:extLst>
  </p:cSld>
  <p:clrMapOvr>
    <a:masterClrMapping/>
  </p:clrMapOvr>
  <p:transition spd="slow"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63583"/>
      </p:ext>
    </p:extLst>
  </p:cSld>
  <p:clrMapOvr>
    <a:masterClrMapping/>
  </p:clrMapOvr>
  <p:transition spd="slow"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28954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4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9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58370"/>
      </p:ext>
    </p:extLst>
  </p:cSld>
  <p:clrMapOvr>
    <a:masterClrMapping/>
  </p:clrMapOvr>
  <p:transition spd="slow"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4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09778"/>
      </p:ext>
    </p:extLst>
  </p:cSld>
  <p:clrMapOvr>
    <a:masterClrMapping/>
  </p:clrMapOvr>
  <p:transition spd="slow"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35986"/>
      </p:ext>
    </p:extLst>
  </p:cSld>
  <p:clrMapOvr>
    <a:masterClrMapping/>
  </p:clrMapOvr>
  <p:transition spd="slow"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70941"/>
      </p:ext>
    </p:extLst>
  </p:cSld>
  <p:clrMapOvr>
    <a:masterClrMapping/>
  </p:clrMapOvr>
  <p:transition spd="slow"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1861"/>
      </p:ext>
    </p:extLst>
  </p:cSld>
  <p:clrMapOvr>
    <a:masterClrMapping/>
  </p:clrMapOvr>
  <p:transition spd="slow"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41743"/>
      </p:ext>
    </p:extLst>
  </p:cSld>
  <p:clrMapOvr>
    <a:masterClrMapping/>
  </p:clrMapOvr>
  <p:transition spd="slow"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8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3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78425"/>
      </p:ext>
    </p:extLst>
  </p:cSld>
  <p:clrMapOvr>
    <a:masterClrMapping/>
  </p:clrMapOvr>
  <p:transition spd="slow"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78273"/>
      </p:ext>
    </p:extLst>
  </p:cSld>
  <p:clrMapOvr>
    <a:masterClrMapping/>
  </p:clrMapOvr>
  <p:transition spd="slow"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5006"/>
      </p:ext>
    </p:extLst>
  </p:cSld>
  <p:clrMapOvr>
    <a:masterClrMapping/>
  </p:clrMapOvr>
  <p:transition spd="slow"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7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7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70482"/>
      </p:ext>
    </p:extLst>
  </p:cSld>
  <p:clrMapOvr>
    <a:masterClrMapping/>
  </p:clrMapOvr>
  <p:transition spd="slow"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16F8-5E47-4BDE-AB92-417E54F744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C6-178E-48FE-94C5-8ADE1B434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8960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17240"/>
      </p:ext>
    </p:extLst>
  </p:cSld>
  <p:clrMapOvr>
    <a:masterClrMapping/>
  </p:clrMapOvr>
  <p:transition spd="slow"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795-BC03-4E53-9747-0CD6C2925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FBB-51CA-4F75-8471-DA0B639CC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02479"/>
      </p:ext>
    </p:extLst>
  </p:cSld>
  <p:clrMapOvr>
    <a:masterClrMapping/>
  </p:clrMapOvr>
  <p:transition spd="slow"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3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2FF8-87EE-4021-8E2E-3FDFAD3CF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412E-12EB-415B-AF40-FE55B89E9E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75033"/>
      </p:ext>
    </p:extLst>
  </p:cSld>
  <p:clrMapOvr>
    <a:masterClrMapping/>
  </p:clrMapOvr>
  <p:transition spd="slow"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4D1F-9547-4839-ADE1-6CCB8C4C1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58E9-CE8C-45F1-8C34-C69D9705F9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36521"/>
      </p:ext>
    </p:extLst>
  </p:cSld>
  <p:clrMapOvr>
    <a:masterClrMapping/>
  </p:clrMapOvr>
  <p:transition spd="slow"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867-04CF-4FD4-8FF9-F8295C05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E3CC-0DEE-4EF2-962D-DEDEA81DB8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322347"/>
      </p:ext>
    </p:extLst>
  </p:cSld>
  <p:clrMapOvr>
    <a:masterClrMapping/>
  </p:clrMapOvr>
  <p:transition spd="slow"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C49-27C2-41E4-A76D-A8BD66BBFF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E6D2-C5F9-465C-9133-55FA7880EF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96823"/>
      </p:ext>
    </p:extLst>
  </p:cSld>
  <p:clrMapOvr>
    <a:masterClrMapping/>
  </p:clrMapOvr>
  <p:transition spd="slow"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A68-57A8-4BC9-9905-C0C1AB83C9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C674-004D-467F-BCDC-727D544FC2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75321"/>
      </p:ext>
    </p:extLst>
  </p:cSld>
  <p:clrMapOvr>
    <a:masterClrMapping/>
  </p:clrMapOvr>
  <p:transition spd="slow"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2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90B2-1520-4416-8BAA-4088AAC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2DA-7172-4E66-9C47-9890904E00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98276"/>
      </p:ext>
    </p:extLst>
  </p:cSld>
  <p:clrMapOvr>
    <a:masterClrMapping/>
  </p:clrMapOvr>
  <p:transition spd="slow"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53A8-4D3D-4781-AEDF-1EEBDAE00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DE4E-1313-47F2-A5A5-F239F0478D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01869"/>
      </p:ext>
    </p:extLst>
  </p:cSld>
  <p:clrMapOvr>
    <a:masterClrMapping/>
  </p:clrMapOvr>
  <p:transition spd="slow"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7BF9-9E47-470C-ADBE-192A80C9A4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48F4-A674-466F-BDE4-BBA00FCBD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54822"/>
      </p:ext>
    </p:extLst>
  </p:cSld>
  <p:clrMapOvr>
    <a:masterClrMapping/>
  </p:clrMapOvr>
  <p:transition spd="slow"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6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7D8-D717-484E-9340-1FA8EEDBA3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617C-2159-4793-B183-4E9ED2BA0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44016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9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4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4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4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7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1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3903B7-0A34-493A-BB20-6D3ECCB43058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025624-233C-434A-AC1D-8CA3DFBA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8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0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8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7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2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9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6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5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8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4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98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3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8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1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2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21789-4675-4AA6-AD04-920B4D043DD0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20.03.2019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09237D-4945-49FF-B03A-CE59B43FF2A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492896"/>
            <a:ext cx="7704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0000FF"/>
                </a:solidFill>
              </a:rPr>
              <a:t>ВНУТРИКОРПУСНАЯ     СИСТЕМА </a:t>
            </a:r>
            <a:r>
              <a:rPr lang="ru-RU" sz="2800" b="1" i="1" dirty="0">
                <a:solidFill>
                  <a:srgbClr val="0000FF"/>
                </a:solidFill>
              </a:rPr>
              <a:t>УПРАВЛЕНИЯ</a:t>
            </a:r>
            <a:endParaRPr lang="ru-RU" sz="2800" dirty="0">
              <a:solidFill>
                <a:srgbClr val="0000FF"/>
              </a:solidFill>
            </a:endParaRPr>
          </a:p>
          <a:p>
            <a:pPr lvl="0"/>
            <a:r>
              <a:rPr lang="ru-RU" sz="2800" dirty="0">
                <a:solidFill>
                  <a:srgbClr val="0000FF"/>
                </a:solidFill>
              </a:rPr>
              <a:t> </a:t>
            </a:r>
            <a:r>
              <a:rPr lang="ru-RU" sz="2800" b="1" i="1" dirty="0" smtClean="0">
                <a:solidFill>
                  <a:srgbClr val="0000FF"/>
                </a:solidFill>
              </a:rPr>
              <a:t>УЧЕБНО-ИССЛЕДОВАТЕЛЬСКОЙ И   ПРОЕКТНОЙ      ДЕЯТЕЛЬНОСТЬЮ ОБУЧАЮЩИХСЯ  </a:t>
            </a:r>
            <a:r>
              <a:rPr lang="ru-RU" sz="2800" b="1" i="1" dirty="0">
                <a:solidFill>
                  <a:srgbClr val="0000FF"/>
                </a:solidFill>
              </a:rPr>
              <a:t>В    </a:t>
            </a:r>
            <a:r>
              <a:rPr lang="ru-RU" sz="2800" b="1" i="1" dirty="0" smtClean="0">
                <a:solidFill>
                  <a:srgbClr val="0000FF"/>
                </a:solidFill>
              </a:rPr>
              <a:t>СООТВЕТСТВИИ    ТРЕБОВАНИЯМИ </a:t>
            </a:r>
            <a:r>
              <a:rPr lang="ru-RU" sz="2800" b="1" i="1" dirty="0">
                <a:solidFill>
                  <a:srgbClr val="0000FF"/>
                </a:solidFill>
              </a:rPr>
              <a:t>ФГОС  </a:t>
            </a:r>
            <a:endParaRPr lang="ru-RU" sz="2800" b="1" i="1" dirty="0" smtClean="0">
              <a:solidFill>
                <a:srgbClr val="0000FF"/>
              </a:solidFill>
            </a:endParaRPr>
          </a:p>
          <a:p>
            <a:pPr lvl="0"/>
            <a:endParaRPr lang="ru-RU" sz="2800" b="1" i="1" dirty="0">
              <a:solidFill>
                <a:srgbClr val="0000FF"/>
              </a:solidFill>
            </a:endParaRPr>
          </a:p>
          <a:p>
            <a:pPr lvl="0"/>
            <a:endParaRPr lang="ru-RU" sz="2800" b="1" i="1" dirty="0" smtClean="0">
              <a:solidFill>
                <a:srgbClr val="0000FF"/>
              </a:solidFill>
            </a:endParaRPr>
          </a:p>
          <a:p>
            <a:pPr lvl="0" algn="r"/>
            <a:r>
              <a:rPr lang="ru-RU" b="1" i="1" dirty="0" smtClean="0">
                <a:solidFill>
                  <a:srgbClr val="0000FF"/>
                </a:solidFill>
              </a:rPr>
              <a:t>                </a:t>
            </a:r>
            <a:r>
              <a:rPr lang="ru-RU" b="1" i="1" dirty="0" smtClean="0">
                <a:solidFill>
                  <a:srgbClr val="002060"/>
                </a:solidFill>
              </a:rPr>
              <a:t>Ст. методист учебного отдела                 </a:t>
            </a:r>
          </a:p>
          <a:p>
            <a:pPr lvl="0" algn="r"/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              Седова Надежда Ивановна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32656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/>
              <a:t>Если ты хочешь построить корабль, не надо созывать людей, планировать, делить работу, доставать инструменты. </a:t>
            </a:r>
          </a:p>
          <a:p>
            <a:pPr lvl="0"/>
            <a:r>
              <a:rPr lang="ru-RU" sz="2000" b="1" i="1" dirty="0"/>
              <a:t>Надо заразить людей стремлением к бесконечному морю. </a:t>
            </a:r>
          </a:p>
          <a:p>
            <a:pPr lvl="0"/>
            <a:r>
              <a:rPr lang="ru-RU" sz="2000" b="1" i="1" dirty="0"/>
              <a:t>Тогда они сами построят корабль.</a:t>
            </a:r>
          </a:p>
          <a:p>
            <a:pPr lvl="0" algn="r"/>
            <a:r>
              <a:rPr lang="ru-RU" b="1" i="1" dirty="0">
                <a:solidFill>
                  <a:srgbClr val="000000"/>
                </a:solidFill>
              </a:rPr>
              <a:t>Антуан де Сент-Экзюпери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31018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94692"/>
            <a:ext cx="777686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Calibri"/>
              </a:rPr>
              <a:t> Преподаватели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, воспитатели, педагоги-психологи, педагоги-организаторы), в том числе педагоги, ведущие внеурочную деятельность </a:t>
            </a:r>
            <a:r>
              <a:rPr lang="ru-RU" sz="2400" b="1" dirty="0">
                <a:latin typeface="Times New Roman"/>
                <a:ea typeface="Times New Roman"/>
                <a:cs typeface="Calibri"/>
              </a:rPr>
              <a:t>в 7-х и 8-х классах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, под руководством воспитателя класса организуют индивидуальную, парную работу или работу в группе  до 5 кадет. Для этого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педагогические работники, 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работающие в данном классе,  согласуют  тематику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проектов 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или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исследований(май), 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воспитатель совместно с педагогами формирует группы по интересам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обучающихся в сентябре (из тем, предложенных педагогическими работниками) .</a:t>
            </a:r>
            <a:endParaRPr lang="ru-RU" sz="2400" dirty="0">
              <a:latin typeface="Calibri"/>
              <a:ea typeface="Calibri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Calibri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 </a:t>
            </a:r>
            <a:endParaRPr lang="ru-RU" sz="24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9863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09017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Выпускники 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9-х классов 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под руководством воспитателя  определяются  с выбором тем ИИП или исследований, выбирают руководителя в соответствии с заявленной тематикой.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3903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9092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  сентябрь)Сводная ведомость выбора руководителя ИИП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обучающимися 9-х классов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85534"/>
              </p:ext>
            </p:extLst>
          </p:nvPr>
        </p:nvGraphicFramePr>
        <p:xfrm>
          <a:off x="29387" y="1021644"/>
          <a:ext cx="9143999" cy="6056623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395536"/>
                <a:gridCol w="1584176"/>
                <a:gridCol w="1440160"/>
                <a:gridCol w="1152128"/>
                <a:gridCol w="1512168"/>
                <a:gridCol w="1512168"/>
                <a:gridCol w="1547663"/>
              </a:tblGrid>
              <a:tr h="892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 ФИ обучающегося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Предметная область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Тема ИИП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ФИО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 руководителя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Подпись обучающегося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Подпись 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 руководителя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3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Математика в моей будущей профессии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3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Соли в живой и неживой природе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89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+ история+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литература+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краеведение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Их именами названы улицы города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4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Users\USER\Desktop\excel_20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124" y="5373216"/>
            <a:ext cx="1123876" cy="127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0356" y="260648"/>
            <a:ext cx="7416824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Векторы работы </a:t>
            </a:r>
          </a:p>
          <a:p>
            <a:pPr algn="ctr"/>
            <a:r>
              <a:rPr lang="ru-RU" b="1" dirty="0" smtClean="0"/>
              <a:t>по обеспечению управленческо-методического сопровождения учебно-исследовательской и проектной деятельности</a:t>
            </a:r>
            <a:endParaRPr lang="ru-RU" b="1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1008132" y="2027479"/>
            <a:ext cx="7416824" cy="1152128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Разработка и внедрение </a:t>
            </a:r>
            <a:r>
              <a:rPr lang="ru-RU" b="1" dirty="0" smtClean="0">
                <a:solidFill>
                  <a:srgbClr val="FF0000"/>
                </a:solidFill>
              </a:rPr>
              <a:t>нормативных</a:t>
            </a:r>
            <a:r>
              <a:rPr lang="ru-RU" b="1" dirty="0" smtClean="0">
                <a:solidFill>
                  <a:schemeClr val="tx1"/>
                </a:solidFill>
              </a:rPr>
              <a:t>  документов, обеспечивающих реализацию требований  ООП по формированию исследовательских и проектных компетенций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043608" y="3501008"/>
            <a:ext cx="7416824" cy="1008112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Разработка и внедрение методических рекомендаций </a:t>
            </a:r>
            <a:r>
              <a:rPr lang="ru-RU" b="1" dirty="0" smtClean="0">
                <a:solidFill>
                  <a:srgbClr val="FF0000"/>
                </a:solidFill>
              </a:rPr>
              <a:t>педагогам,</a:t>
            </a:r>
            <a:r>
              <a:rPr lang="ru-RU" b="1" dirty="0" smtClean="0"/>
              <a:t> выступающим в качестве руководителей  учебных исследований и проектов </a:t>
            </a:r>
            <a:endParaRPr lang="ru-RU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043608" y="4941168"/>
            <a:ext cx="7416824" cy="122413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Разработка и внедрение рекомендаций </a:t>
            </a:r>
            <a:r>
              <a:rPr lang="ru-RU" b="1" dirty="0" smtClean="0">
                <a:solidFill>
                  <a:srgbClr val="FF0000"/>
                </a:solidFill>
              </a:rPr>
              <a:t>обучающимся</a:t>
            </a:r>
            <a:r>
              <a:rPr lang="ru-RU" b="1" dirty="0" smtClean="0"/>
              <a:t>, осуществляющим учебно-исследовательскую и проектную деятельность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929934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12879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Нормативный вектор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043608" y="1700808"/>
            <a:ext cx="7128792" cy="108012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Положение о проектной и учебно-исследовательской деятельности;</a:t>
            </a:r>
          </a:p>
          <a:p>
            <a:pPr algn="just"/>
            <a:r>
              <a:rPr lang="ru-RU" b="1" dirty="0" smtClean="0"/>
              <a:t>Положение об итоговом  индивидуальном проекте.</a:t>
            </a:r>
            <a:endParaRPr lang="ru-RU" b="1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1043608" y="3284984"/>
            <a:ext cx="7488832" cy="266429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Приказ о введении локальных актов;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Приказ по организации и защите ИИП, утверждении  тем и руководителей </a:t>
            </a:r>
            <a:r>
              <a:rPr lang="ru-RU" b="1" dirty="0" smtClean="0">
                <a:solidFill>
                  <a:schemeClr val="tx1"/>
                </a:solidFill>
              </a:rPr>
              <a:t>ИПП  (план проектной деятельности на </a:t>
            </a:r>
            <a:r>
              <a:rPr lang="ru-RU" b="1" dirty="0" err="1" smtClean="0">
                <a:solidFill>
                  <a:schemeClr val="tx1"/>
                </a:solidFill>
              </a:rPr>
              <a:t>уч.год</a:t>
            </a:r>
            <a:r>
              <a:rPr lang="ru-RU" b="1" dirty="0" smtClean="0">
                <a:solidFill>
                  <a:schemeClr val="tx1"/>
                </a:solidFill>
              </a:rPr>
              <a:t>);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Приказ об утверждении графика защиты ИИП;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Приказ об утверждении результатов ИИП 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6611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899592" y="548680"/>
            <a:ext cx="7200800" cy="648072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Организационно-методический вектор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691680" y="1412776"/>
            <a:ext cx="7128792" cy="1296144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Вовлечение педагогов в курсовую подготовку (спецкурсы);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Проведение мастер-классов  на ПМК по организации учебно-исследовательской и проектной деятельности</a:t>
            </a:r>
            <a:r>
              <a:rPr lang="ru-RU" dirty="0" smtClean="0"/>
              <a:t>. </a:t>
            </a:r>
          </a:p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763688" y="2852936"/>
            <a:ext cx="7056784" cy="144016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Интеграция урочной и внеурочной деятельности обучающихся 5-9 классов;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Спецкурсы в рамках внеурочной деятельности по подготовке и оформлению ИИП;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Защита проектов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12776"/>
            <a:ext cx="144016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Для педагогов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52936"/>
            <a:ext cx="1512168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кадет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823228" y="4581128"/>
            <a:ext cx="6781220" cy="144016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Информация на сайте о подготовке, оформлении и   защите ИИП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9052" y="4581128"/>
            <a:ext cx="1584176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родителей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070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684076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Процедура подготовки , оформления и защиты </a:t>
            </a:r>
            <a:r>
              <a:rPr lang="ru-RU" sz="2000" b="1" dirty="0" smtClean="0">
                <a:solidFill>
                  <a:srgbClr val="FF0000"/>
                </a:solidFill>
              </a:rPr>
              <a:t>ИИП (отработать навыки и умения  у кадет)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331640" y="1772816"/>
            <a:ext cx="6984776" cy="108012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Защита ИИП </a:t>
            </a:r>
            <a:r>
              <a:rPr lang="ru-RU" b="1" dirty="0" smtClean="0">
                <a:solidFill>
                  <a:schemeClr val="tx1"/>
                </a:solidFill>
              </a:rPr>
              <a:t>– основная процедура оценки достижения </a:t>
            </a:r>
            <a:r>
              <a:rPr lang="ru-RU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b="1" dirty="0" smtClean="0">
                <a:solidFill>
                  <a:schemeClr val="tx1"/>
                </a:solidFill>
              </a:rPr>
              <a:t> результатов  при  освоении </a:t>
            </a:r>
            <a:r>
              <a:rPr lang="ru-RU" b="1" dirty="0" smtClean="0">
                <a:solidFill>
                  <a:schemeClr val="tx1"/>
                </a:solidFill>
              </a:rPr>
              <a:t>ООП(письменная и устная)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331640" y="3140968"/>
            <a:ext cx="6984776" cy="1152128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Представление  ИИП </a:t>
            </a:r>
            <a:r>
              <a:rPr lang="ru-RU" b="1" dirty="0" smtClean="0">
                <a:solidFill>
                  <a:schemeClr val="tx1"/>
                </a:solidFill>
              </a:rPr>
              <a:t>(публичное) – утвержденной комиссии или  по направлениям на заседаниях ПМК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331640" y="4619498"/>
            <a:ext cx="7128792" cy="158417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Оформление ИИП </a:t>
            </a:r>
            <a:r>
              <a:rPr lang="ru-RU" b="1" dirty="0" smtClean="0">
                <a:solidFill>
                  <a:schemeClr val="tx1"/>
                </a:solidFill>
              </a:rPr>
              <a:t>(папка): пояснительная записка (введение), содержание, литература, презентация, отзыв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808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100" y="548680"/>
            <a:ext cx="7920880" cy="5295296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9017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Calibri"/>
              </a:rPr>
              <a:t>Подготовлены два проекта, которые необходимо каждому  изучить подробно </a:t>
            </a:r>
          </a:p>
          <a:p>
            <a:pPr indent="90170"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/>
              <a:ea typeface="Times New Roman"/>
              <a:cs typeface="Calibri"/>
            </a:endParaRP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Calibri"/>
              </a:rPr>
              <a:t>1..ПОЛОЖЕНИЕ О </a:t>
            </a:r>
            <a:r>
              <a:rPr lang="ru-RU" b="1" dirty="0">
                <a:latin typeface="Times New Roman"/>
                <a:ea typeface="Times New Roman"/>
                <a:cs typeface="Calibri"/>
              </a:rPr>
              <a:t>ПРОЕКТНОЙ И УЧЕБНО - ИССЛЕДОВАТЕЛЬСКОЙ ДЕЯТЕЛЬНОСТИ ОБУЧАЮЩИХСЯ ФЕДЕРАЛЬНОГО ГОСУДАРСТВЕННОГО КАЗЕННОГО ОБЩЕОБРАЗОВАТЕЛЬНОГО УЧРЕЖДЕНИЯ «САНКТ- ПЕТЕРБУРГСКИЙ КАДЕТСКИЙ ВОЕННЫЙ КОРПУС МИНИСТЕРСТВА ОБОРОНЫ </a:t>
            </a:r>
            <a:endParaRPr lang="ru-RU" sz="1600" dirty="0">
              <a:latin typeface="Calibri"/>
              <a:ea typeface="Calibri"/>
              <a:cs typeface="Calibri"/>
            </a:endParaRP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Calibri"/>
              </a:rPr>
              <a:t>РОССИЙСКОЙ ФЕДЕРАЦИИ</a:t>
            </a:r>
            <a:r>
              <a:rPr lang="ru-RU" b="1" dirty="0" smtClean="0">
                <a:latin typeface="Times New Roman"/>
                <a:ea typeface="Times New Roman"/>
                <a:cs typeface="Calibri"/>
              </a:rPr>
              <a:t>»</a:t>
            </a: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  <a:cs typeface="Calibri"/>
            </a:endParaRP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  <a:cs typeface="Calibri"/>
              </a:rPr>
              <a:t>2. ПОЛОЖЕНИЕ </a:t>
            </a:r>
            <a:r>
              <a:rPr lang="ru-RU" sz="1600" b="1" dirty="0">
                <a:latin typeface="Times New Roman"/>
                <a:ea typeface="Times New Roman"/>
                <a:cs typeface="Calibri"/>
              </a:rPr>
              <a:t>ОБ  ИТОГОВОМ  ИНДИВИДУАЛЬНОМ  ПРОЕКТЕ ОБУЧАЮЩИХСЯ В РАМКАХ РЕАЛИЗАЦИИ ФГОС ООО ФЕДЕРАЛЬНОГО ГОСУДАРСТВЕННОГО КАЗЕННОГО ОБЩЕОБРАЗОВАТЕЛЬНОГО УЧРЕЖДЕНИЯ «САНКТ- ПЕТЕРБУРГСКИЙ КАДЕТСКИЙ ВОЕННЫЙ КОРПУС МИНИСТЕРСТВА ОБОРОНЫ РОССИЙСКОЙ ФЕДЕРАЦИИ»</a:t>
            </a:r>
            <a:endParaRPr lang="ru-RU" sz="1600" b="1" dirty="0">
              <a:latin typeface="Calibri"/>
              <a:ea typeface="Calibri"/>
              <a:cs typeface="Calibri"/>
            </a:endParaRPr>
          </a:p>
          <a:p>
            <a:pPr indent="90170" algn="ctr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92729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463829"/>
              </p:ext>
            </p:extLst>
          </p:nvPr>
        </p:nvGraphicFramePr>
        <p:xfrm>
          <a:off x="611561" y="404664"/>
          <a:ext cx="8136904" cy="5331717"/>
        </p:xfrm>
        <a:graphic>
          <a:graphicData uri="http://schemas.openxmlformats.org/drawingml/2006/table">
            <a:tbl>
              <a:tblPr firstRow="1" firstCol="1" bandRow="1"/>
              <a:tblGrid>
                <a:gridCol w="4079165"/>
                <a:gridCol w="4057739"/>
              </a:tblGrid>
              <a:tr h="84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деятельность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Учебно-исследовательская деятельность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направлен на получение конкретного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запланированного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результата —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продукта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обладающего определёнными свойствами и необходимого для конкретного использования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ходе исследования организуется поиск в какой-то области, формулируются отдельные характеристики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  работ. Точный результат неизвестен.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Отрицательный результат есть тоже результат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Реализацию проектных работ предваряет представление о будущем проекте, планирование процесса создания продукта и реализации этого плана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Результат проекта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должен быть точно соотнесён со всеми характеристиками, сформулированными в его замысле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Логика построения исследовательской деятельности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включает формулировку проблемы исследования, выдвижение гипотезы (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решения этой проблемы) и последующую экспериментальную или модельную проверку выдвинутых предположений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15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518911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dirty="0" smtClean="0">
              <a:latin typeface="Times New Roman"/>
              <a:ea typeface="Times New Roman"/>
              <a:cs typeface="Calibri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b="1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Calibri"/>
              </a:rPr>
              <a:t>ИИП</a:t>
            </a:r>
            <a:r>
              <a:rPr lang="ru-RU" sz="2000" dirty="0" smtClean="0">
                <a:latin typeface="Times New Roman"/>
                <a:ea typeface="Times New Roman"/>
                <a:cs typeface="Calibri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Calibri"/>
              </a:rPr>
              <a:t>является основным объектом оценки </a:t>
            </a:r>
            <a:r>
              <a:rPr lang="ru-RU" sz="2000" dirty="0" err="1">
                <a:latin typeface="Times New Roman"/>
                <a:ea typeface="Times New Roman"/>
                <a:cs typeface="Calibri"/>
              </a:rPr>
              <a:t>метапредметных</a:t>
            </a:r>
            <a:r>
              <a:rPr lang="ru-RU" sz="2000" dirty="0">
                <a:latin typeface="Times New Roman"/>
                <a:ea typeface="Times New Roman"/>
                <a:cs typeface="Calibri"/>
              </a:rPr>
              <a:t> результатов, полученных обучающимися в ходе освоения междисциплинарных учебных программ</a:t>
            </a:r>
            <a:r>
              <a:rPr lang="ru-RU" sz="2000" dirty="0" smtClean="0">
                <a:latin typeface="Times New Roman"/>
                <a:ea typeface="Times New Roman"/>
                <a:cs typeface="Calibri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sz="2000" dirty="0" smtClean="0">
              <a:latin typeface="Times New Roman"/>
              <a:ea typeface="Times New Roman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Calibri"/>
              </a:rPr>
              <a:t>Выполнение ИИП обязательно для каждого обучающегося 9 класса, перешедшего на обучение по ФГОС ООО. В течение одного учебного года обучающийся обязан выполнить один итоговый индивидуальный проект. Проект может носить предметную, </a:t>
            </a:r>
            <a:r>
              <a:rPr lang="ru-RU" sz="2000" dirty="0" err="1">
                <a:latin typeface="Times New Roman"/>
                <a:ea typeface="Times New Roman"/>
                <a:cs typeface="Calibri"/>
              </a:rPr>
              <a:t>метапредметную</a:t>
            </a:r>
            <a:r>
              <a:rPr lang="ru-RU" sz="2000" dirty="0">
                <a:latin typeface="Times New Roman"/>
                <a:ea typeface="Times New Roman"/>
                <a:cs typeface="Calibri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Calibri"/>
              </a:rPr>
              <a:t>межпредметную</a:t>
            </a:r>
            <a:r>
              <a:rPr lang="ru-RU" sz="2000" dirty="0">
                <a:latin typeface="Times New Roman"/>
                <a:ea typeface="Times New Roman"/>
                <a:cs typeface="Calibri"/>
              </a:rPr>
              <a:t> направленность.</a:t>
            </a:r>
            <a:endParaRPr lang="ru-RU" sz="2000" dirty="0">
              <a:latin typeface="Calibri"/>
              <a:ea typeface="Calibri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sz="1600" dirty="0">
              <a:effectLst/>
              <a:latin typeface="Times New Roman"/>
              <a:ea typeface="Calibri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sz="1600" dirty="0" smtClean="0">
              <a:latin typeface="Times New Roman"/>
              <a:ea typeface="Calibri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sz="1600" dirty="0">
              <a:effectLst/>
              <a:latin typeface="Times New Roman"/>
              <a:ea typeface="Calibri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939800" algn="l"/>
                <a:tab pos="2184400" algn="l"/>
                <a:tab pos="2921000" algn="l"/>
                <a:tab pos="3467100" algn="l"/>
                <a:tab pos="4140200" algn="l"/>
                <a:tab pos="4902200" algn="l"/>
                <a:tab pos="5626100" algn="l"/>
              </a:tabLst>
            </a:pPr>
            <a:endParaRPr lang="ru-RU" sz="16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058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14282" y="653326"/>
            <a:ext cx="871540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400" b="1" dirty="0">
                <a:cs typeface="Times New Roman" pitchFamily="18" charset="0"/>
              </a:rPr>
              <a:t>В п. 18.1.3 ФГОС ООО определено требование: </a:t>
            </a:r>
          </a:p>
          <a:p>
            <a:pPr algn="just" eaLnBrk="0" hangingPunct="0"/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Система </a:t>
            </a:r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оценки достижения планируемых результатов </a:t>
            </a:r>
            <a:r>
              <a:rPr lang="ru-RU" sz="2400" b="1" dirty="0">
                <a:cs typeface="Times New Roman" pitchFamily="18" charset="0"/>
              </a:rPr>
              <a:t>освоения ООП ООО должна включать описание:</a:t>
            </a:r>
          </a:p>
          <a:p>
            <a:pPr algn="just" eaLnBrk="0" hangingPunct="0"/>
            <a:endParaRPr lang="ru-RU" sz="2400" b="1" dirty="0"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r>
              <a:rPr lang="ru-RU" sz="2400" b="1" dirty="0">
                <a:cs typeface="Times New Roman" pitchFamily="18" charset="0"/>
              </a:rPr>
              <a:t>организации и содержания государственной итоговой аттестации обучающихся, </a:t>
            </a:r>
          </a:p>
          <a:p>
            <a:pPr algn="just" eaLnBrk="0" hangingPunct="0"/>
            <a:endParaRPr lang="ru-RU" sz="2400" b="1" dirty="0" smtClean="0"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r>
              <a:rPr lang="ru-RU" sz="2400" b="1" dirty="0" smtClean="0">
                <a:cs typeface="Times New Roman" pitchFamily="18" charset="0"/>
              </a:rPr>
              <a:t>промежуточной </a:t>
            </a:r>
            <a:r>
              <a:rPr lang="ru-RU" sz="2400" b="1" dirty="0">
                <a:cs typeface="Times New Roman" pitchFamily="18" charset="0"/>
              </a:rPr>
              <a:t>аттестации обучающихся в рамках урочной и внеурочной </a:t>
            </a:r>
            <a:r>
              <a:rPr lang="ru-RU" sz="2400" b="1" dirty="0" smtClean="0">
                <a:cs typeface="Times New Roman" pitchFamily="18" charset="0"/>
              </a:rPr>
              <a:t>деятельности (к\р, ВПР, срезы, отчеты…)</a:t>
            </a:r>
            <a:endParaRPr lang="ru-RU" sz="2400" b="1" dirty="0">
              <a:cs typeface="Times New Roman" pitchFamily="18" charset="0"/>
            </a:endParaRPr>
          </a:p>
          <a:p>
            <a:pPr algn="just" eaLnBrk="0" hangingPunct="0"/>
            <a:r>
              <a:rPr lang="ru-RU" sz="2400" b="1" dirty="0">
                <a:cs typeface="Times New Roman" pitchFamily="18" charset="0"/>
              </a:rPr>
              <a:t> </a:t>
            </a:r>
            <a:endParaRPr lang="ru-RU" sz="2400" b="1" dirty="0" smtClean="0"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r>
              <a:rPr lang="ru-RU" sz="2400" b="1" dirty="0" smtClean="0">
                <a:cs typeface="Times New Roman" pitchFamily="18" charset="0"/>
              </a:rPr>
              <a:t>итоговой оценки по предметам, не выносимым на государственную итоговую аттестацию обучающихся, и</a:t>
            </a:r>
          </a:p>
          <a:p>
            <a:pPr algn="just" eaLnBrk="0" hangingPunct="0"/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оценки проектной деятельности обучающихся.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04664"/>
            <a:ext cx="8568952" cy="539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buClr>
                <a:srgbClr val="000000"/>
              </a:buClr>
              <a:tabLst>
                <a:tab pos="32131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Задачи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выполнения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исследования, проекта и ИИП: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"/>
              <a:tabLst>
                <a:tab pos="450215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обучение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планированию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 (обучающийся  должен уметь чётко определить цель, описать шаги по её достижению, концентрироваться на достижении цели на протяжении всей работы);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"/>
              <a:tabLst>
                <a:tab pos="450215" algn="l"/>
                <a:tab pos="74422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формирование навыков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сбора и обработки информации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, материалов (уметь выбрать подходящую информацию, правильно её использовать);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"/>
              <a:tabLst>
                <a:tab pos="450215" algn="l"/>
                <a:tab pos="74422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развитие	умения	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анализировать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развивать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	креативность и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tabLst>
                <a:tab pos="450215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      критическое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мышление;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"/>
              <a:tabLst>
                <a:tab pos="450215" algn="l"/>
                <a:tab pos="676275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формировать и развивать навыки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публичного выступления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;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"/>
              <a:tabLst>
                <a:tab pos="450215" algn="l"/>
                <a:tab pos="74422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формировать позитивное отношение к деятельности (проявлять инициативу,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выполнять работу в срок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в соответствии с установленным планом);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"/>
              <a:tabLst>
                <a:tab pos="450215" algn="l"/>
                <a:tab pos="74422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развивать у обучающихся способность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к сотрудничеству и коммуникации.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271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632848" cy="4866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3. Требования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 к организации проектной и учебно-исследовательской деятельности</a:t>
            </a:r>
          </a:p>
          <a:p>
            <a:pPr indent="450215" algn="ctr">
              <a:lnSpc>
                <a:spcPct val="115000"/>
              </a:lnSpc>
            </a:pPr>
            <a:endParaRPr lang="ru-RU" b="1" dirty="0">
              <a:solidFill>
                <a:prstClr val="black"/>
              </a:solidFill>
              <a:latin typeface="Times New Roman"/>
              <a:ea typeface="Times New Roman"/>
              <a:cs typeface="Calibri"/>
            </a:endParaRPr>
          </a:p>
          <a:p>
            <a:pPr indent="450215" algn="ctr">
              <a:lnSpc>
                <a:spcPct val="115000"/>
              </a:lnSpc>
            </a:pPr>
            <a:endParaRPr lang="ru-RU" b="1" dirty="0" smtClean="0">
              <a:solidFill>
                <a:prstClr val="black"/>
              </a:solidFill>
              <a:latin typeface="Times New Roman"/>
              <a:ea typeface="Times New Roman"/>
              <a:cs typeface="Calibri"/>
            </a:endParaRPr>
          </a:p>
          <a:p>
            <a:pPr indent="450215" algn="ctr">
              <a:lnSpc>
                <a:spcPct val="115000"/>
              </a:lnSpc>
            </a:pPr>
            <a:endParaRPr lang="ru-RU" sz="1600" b="1" dirty="0">
              <a:solidFill>
                <a:prstClr val="black"/>
              </a:solidFill>
              <a:latin typeface="Times New Roman"/>
              <a:ea typeface="Calibri"/>
              <a:cs typeface="Calibri"/>
            </a:endParaRPr>
          </a:p>
          <a:p>
            <a:pPr algn="ctr">
              <a:lnSpc>
                <a:spcPct val="115000"/>
              </a:lnSpc>
              <a:tabLst>
                <a:tab pos="900430" algn="l"/>
              </a:tabLst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Годовая циклограмма управления проектной и учебно-исследовательской деятельностью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обучающихся</a:t>
            </a:r>
          </a:p>
          <a:p>
            <a:pPr algn="ctr">
              <a:lnSpc>
                <a:spcPct val="115000"/>
              </a:lnSpc>
              <a:tabLst>
                <a:tab pos="900430" algn="l"/>
              </a:tabLst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(Приложение №2)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      Циклограмма включает разработку методических материалов, индивидуальные консультации с  обучающимися  по содержанию проекта, экспертизу и оценку работ  педагогами, мероприятия по разработке и корректировке  паспорта проекта обучающегося 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</a:pPr>
            <a:endParaRPr lang="ru-RU" sz="16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4699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3764"/>
              </p:ext>
            </p:extLst>
          </p:nvPr>
        </p:nvGraphicFramePr>
        <p:xfrm>
          <a:off x="0" y="-5"/>
          <a:ext cx="9144000" cy="6843315"/>
        </p:xfrm>
        <a:graphic>
          <a:graphicData uri="http://schemas.openxmlformats.org/drawingml/2006/table">
            <a:tbl>
              <a:tblPr firstRow="1" firstCol="1" bandRow="1"/>
              <a:tblGrid>
                <a:gridCol w="1921008"/>
                <a:gridCol w="7222992"/>
              </a:tblGrid>
              <a:tr h="262269">
                <a:tc>
                  <a:txBody>
                    <a:bodyPr/>
                    <a:lstStyle/>
                    <a:p>
                      <a:pPr marL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 anchor="ctr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работы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 anchor="ctr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Апрель-май 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пред. уч. года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 anchor="ctr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 педагогами  тематики проектов и исследований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 -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тема  для обучающихся 7-8 классов(все педагогические работники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-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тем для  9 классов (педагоги, работающие в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9-х)  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 anchor="ctr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01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 сентября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темы  и руководителя кадетами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85">
                <a:tc>
                  <a:txBody>
                    <a:bodyPr/>
                    <a:lstStyle/>
                    <a:p>
                      <a:pPr marL="76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 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сентября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предварительную экспертизу   заявок  на проекты или исследования, корректировка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53">
                <a:tc>
                  <a:txBody>
                    <a:bodyPr/>
                    <a:lstStyle/>
                    <a:p>
                      <a:pPr marL="76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сентября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   утверждении плана работы по проектной и учебно-исследовательской деятельности на учебный год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45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октября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Разработать паспорт проекта или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исследования ( Приложение</a:t>
                      </a:r>
                      <a:r>
                        <a:rPr lang="ru-RU" sz="13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Положении)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53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 – декабрь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 работы над проектом или исследованием: проанализировать источники информации, подготовить введение и 1-ю главу с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выводами (Приложение план самоконтроля в Положении)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34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января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Организовать предварительную экспертизу промежуточных результатов выполненной работы по проектам или исследованиям: титульный лист, оглавление, введение, 1-я глава и список источников информации. Оформить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  готовности, представить</a:t>
                      </a:r>
                      <a:r>
                        <a:rPr lang="ru-RU" sz="13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УО.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45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 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февраля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 исследование  или разработку проекта, сформулировать его описание во 2-й главе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025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 – март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62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Подготовить заключения, приложения, оформить описание проекта или исследования; сформулировать тезисы, выполнить стендовые доклады или электронные презентации для защиты проекта или исследования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05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  марта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62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Организовать предварительную экспертизу электронных версий текста описания проекта или исследования, тезисов и электронных презентаций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15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  марта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62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Подготовить речь для защиты итоговой версии электронной презентации проекта или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исследования.</a:t>
                      </a:r>
                      <a:r>
                        <a:rPr lang="ru-RU" sz="13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Публичные защиты 5-8 классах.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9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  марта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Написать рецензии на проекты или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исследования кадет 9-х классов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49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</a:t>
                      </a: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  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апреля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 учебно-практическую конференцию по направлениям работы ПМК  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 – февраль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Принять участие  в региональной учебно-практической конференции «Восхождение к науке»   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01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3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62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 об  утверждении  итогов   защиты проектов кадетами 9-х классов</a:t>
                      </a:r>
                      <a:endParaRPr lang="ru-RU" sz="1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5" marR="30125" marT="30125" marB="301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117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http://ppt.prtxt.ru</a:t>
            </a:r>
          </a:p>
        </p:txBody>
      </p:sp>
      <p:sp>
        <p:nvSpPr>
          <p:cNvPr id="9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Сроки и этапы выполнения индивидуального итогового проекта</a:t>
            </a:r>
            <a:endParaRPr lang="en-US" sz="2000" smtClean="0"/>
          </a:p>
        </p:txBody>
      </p:sp>
      <p:grpSp>
        <p:nvGrpSpPr>
          <p:cNvPr id="15365" name="Group 3"/>
          <p:cNvGrpSpPr>
            <a:grpSpLocks/>
          </p:cNvGrpSpPr>
          <p:nvPr/>
        </p:nvGrpSpPr>
        <p:grpSpPr bwMode="auto">
          <a:xfrm>
            <a:off x="0" y="3238500"/>
            <a:ext cx="9144000" cy="122238"/>
            <a:chOff x="0" y="1896"/>
            <a:chExt cx="5760" cy="120"/>
          </a:xfrm>
        </p:grpSpPr>
        <p:sp>
          <p:nvSpPr>
            <p:cNvPr id="15453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54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5366" name="Group 6"/>
          <p:cNvGrpSpPr>
            <a:grpSpLocks/>
          </p:cNvGrpSpPr>
          <p:nvPr/>
        </p:nvGrpSpPr>
        <p:grpSpPr bwMode="auto">
          <a:xfrm rot="3877067">
            <a:off x="4248150" y="4591051"/>
            <a:ext cx="2928937" cy="912812"/>
            <a:chOff x="2290" y="2725"/>
            <a:chExt cx="1832" cy="713"/>
          </a:xfrm>
        </p:grpSpPr>
        <p:grpSp>
          <p:nvGrpSpPr>
            <p:cNvPr id="15447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5451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52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grpSp>
          <p:nvGrpSpPr>
            <p:cNvPr id="15448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15449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50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367" name="Group 13"/>
          <p:cNvGrpSpPr>
            <a:grpSpLocks/>
          </p:cNvGrpSpPr>
          <p:nvPr/>
        </p:nvGrpSpPr>
        <p:grpSpPr bwMode="auto">
          <a:xfrm>
            <a:off x="4313238" y="2686050"/>
            <a:ext cx="1270000" cy="1308100"/>
            <a:chOff x="2789" y="1625"/>
            <a:chExt cx="907" cy="907"/>
          </a:xfrm>
        </p:grpSpPr>
        <p:sp>
          <p:nvSpPr>
            <p:cNvPr id="15437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38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39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40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41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5442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5443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44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45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46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368" name="Group 24"/>
          <p:cNvGrpSpPr>
            <a:grpSpLocks/>
          </p:cNvGrpSpPr>
          <p:nvPr/>
        </p:nvGrpSpPr>
        <p:grpSpPr bwMode="auto">
          <a:xfrm rot="3877067">
            <a:off x="6246019" y="4664869"/>
            <a:ext cx="2908300" cy="858838"/>
            <a:chOff x="2290" y="2725"/>
            <a:chExt cx="1832" cy="713"/>
          </a:xfrm>
        </p:grpSpPr>
        <p:grpSp>
          <p:nvGrpSpPr>
            <p:cNvPr id="15431" name="Group 25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5435" name="Freeform 2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36" name="Freeform 2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grpSp>
          <p:nvGrpSpPr>
            <p:cNvPr id="15432" name="Group 28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15433" name="Freeform 29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34" name="Freeform 30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5369" name="Oval 31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5370" name="Oval 32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5371" name="Oval 33"/>
          <p:cNvSpPr>
            <a:spLocks noChangeArrowheads="1"/>
          </p:cNvSpPr>
          <p:nvPr/>
        </p:nvSpPr>
        <p:spPr bwMode="gray">
          <a:xfrm>
            <a:off x="6191250" y="2644775"/>
            <a:ext cx="1323975" cy="1362075"/>
          </a:xfrm>
          <a:prstGeom prst="ellipse">
            <a:avLst/>
          </a:prstGeom>
          <a:gradFill rotWithShape="1">
            <a:gsLst>
              <a:gs pos="0">
                <a:srgbClr val="1C538A"/>
              </a:gs>
              <a:gs pos="50000">
                <a:srgbClr val="3399FF"/>
              </a:gs>
              <a:gs pos="100000">
                <a:srgbClr val="1C538A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5372" name="Oval 34"/>
          <p:cNvSpPr>
            <a:spLocks noChangeArrowheads="1"/>
          </p:cNvSpPr>
          <p:nvPr/>
        </p:nvSpPr>
        <p:spPr bwMode="gray">
          <a:xfrm>
            <a:off x="6192838" y="2647950"/>
            <a:ext cx="1323975" cy="1362075"/>
          </a:xfrm>
          <a:prstGeom prst="ellipse">
            <a:avLst/>
          </a:prstGeom>
          <a:gradFill rotWithShape="1">
            <a:gsLst>
              <a:gs pos="0">
                <a:srgbClr val="2061A2"/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5373" name="Oval 35"/>
          <p:cNvSpPr>
            <a:spLocks noChangeArrowheads="1"/>
          </p:cNvSpPr>
          <p:nvPr/>
        </p:nvSpPr>
        <p:spPr bwMode="gray">
          <a:xfrm>
            <a:off x="6256338" y="2713038"/>
            <a:ext cx="1192212" cy="12255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grpSp>
        <p:nvGrpSpPr>
          <p:cNvPr id="15374" name="Group 36"/>
          <p:cNvGrpSpPr>
            <a:grpSpLocks/>
          </p:cNvGrpSpPr>
          <p:nvPr/>
        </p:nvGrpSpPr>
        <p:grpSpPr bwMode="auto">
          <a:xfrm>
            <a:off x="6275388" y="2732088"/>
            <a:ext cx="1155700" cy="1189037"/>
            <a:chOff x="4166" y="1706"/>
            <a:chExt cx="1252" cy="1252"/>
          </a:xfrm>
        </p:grpSpPr>
        <p:sp>
          <p:nvSpPr>
            <p:cNvPr id="15427" name="Oval 3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28" name="Oval 3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29" name="Oval 3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30" name="Oval 4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5375" name="Group 41"/>
          <p:cNvGrpSpPr>
            <a:grpSpLocks/>
          </p:cNvGrpSpPr>
          <p:nvPr/>
        </p:nvGrpSpPr>
        <p:grpSpPr bwMode="auto">
          <a:xfrm rot="3877067">
            <a:off x="2447131" y="4639469"/>
            <a:ext cx="3000375" cy="858838"/>
            <a:chOff x="2290" y="2725"/>
            <a:chExt cx="1832" cy="713"/>
          </a:xfrm>
        </p:grpSpPr>
        <p:grpSp>
          <p:nvGrpSpPr>
            <p:cNvPr id="15421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5425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26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grpSp>
          <p:nvGrpSpPr>
            <p:cNvPr id="15422" name="Group 45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15423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24" name="Freeform 4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376" name="Group 48"/>
          <p:cNvGrpSpPr>
            <a:grpSpLocks/>
          </p:cNvGrpSpPr>
          <p:nvPr/>
        </p:nvGrpSpPr>
        <p:grpSpPr bwMode="auto">
          <a:xfrm>
            <a:off x="2509838" y="2686050"/>
            <a:ext cx="1268412" cy="1308100"/>
            <a:chOff x="2789" y="1625"/>
            <a:chExt cx="907" cy="907"/>
          </a:xfrm>
        </p:grpSpPr>
        <p:sp>
          <p:nvSpPr>
            <p:cNvPr id="15411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12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13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14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415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5416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5417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18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19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20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377" name="Group 59"/>
          <p:cNvGrpSpPr>
            <a:grpSpLocks/>
          </p:cNvGrpSpPr>
          <p:nvPr/>
        </p:nvGrpSpPr>
        <p:grpSpPr bwMode="auto">
          <a:xfrm rot="3877067">
            <a:off x="699294" y="4644231"/>
            <a:ext cx="3009900" cy="858838"/>
            <a:chOff x="2290" y="2725"/>
            <a:chExt cx="1832" cy="713"/>
          </a:xfrm>
        </p:grpSpPr>
        <p:grpSp>
          <p:nvGrpSpPr>
            <p:cNvPr id="15405" name="Group 60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5409" name="Freeform 6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10" name="Freeform 6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grpSp>
          <p:nvGrpSpPr>
            <p:cNvPr id="15406" name="Group 63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15407" name="Freeform 64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32"/>
                  <a:gd name="T49" fmla="*/ 0 h 408"/>
                  <a:gd name="T50" fmla="*/ 1832 w 1832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08" name="Freeform 65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8"/>
                  <a:gd name="T88" fmla="*/ 0 h 334"/>
                  <a:gd name="T89" fmla="*/ 288 w 288"/>
                  <a:gd name="T90" fmla="*/ 334 h 3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378" name="Group 66"/>
          <p:cNvGrpSpPr>
            <a:grpSpLocks/>
          </p:cNvGrpSpPr>
          <p:nvPr/>
        </p:nvGrpSpPr>
        <p:grpSpPr bwMode="auto">
          <a:xfrm>
            <a:off x="762000" y="2686050"/>
            <a:ext cx="1268413" cy="1308100"/>
            <a:chOff x="2789" y="1625"/>
            <a:chExt cx="907" cy="907"/>
          </a:xfrm>
        </p:grpSpPr>
        <p:sp>
          <p:nvSpPr>
            <p:cNvPr id="15395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396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397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398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5399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5400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5401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02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03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5404" name="Oval 7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5379" name="Text Box 77"/>
          <p:cNvSpPr txBox="1">
            <a:spLocks noChangeArrowheads="1"/>
          </p:cNvSpPr>
          <p:nvPr/>
        </p:nvSpPr>
        <p:spPr bwMode="gray">
          <a:xfrm rot="3925970">
            <a:off x="631032" y="5052219"/>
            <a:ext cx="283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Подготовительный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15380" name="Text Box 78"/>
          <p:cNvSpPr txBox="1">
            <a:spLocks noChangeArrowheads="1"/>
          </p:cNvSpPr>
          <p:nvPr/>
        </p:nvSpPr>
        <p:spPr bwMode="gray">
          <a:xfrm rot="3925970">
            <a:off x="1273175" y="4500563"/>
            <a:ext cx="195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Планирование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15381" name="Text Box 79"/>
          <p:cNvSpPr txBox="1">
            <a:spLocks noChangeArrowheads="1"/>
          </p:cNvSpPr>
          <p:nvPr/>
        </p:nvSpPr>
        <p:spPr bwMode="gray">
          <a:xfrm rot="3925970">
            <a:off x="2451100" y="5016500"/>
            <a:ext cx="2647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Защита темы и идеи 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15382" name="Text Box 80"/>
          <p:cNvSpPr txBox="1">
            <a:spLocks noChangeArrowheads="1"/>
          </p:cNvSpPr>
          <p:nvPr/>
        </p:nvSpPr>
        <p:spPr bwMode="gray">
          <a:xfrm rot="3925970">
            <a:off x="3193256" y="4194969"/>
            <a:ext cx="128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Контроль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15383" name="Text Box 81"/>
          <p:cNvSpPr txBox="1">
            <a:spLocks noChangeArrowheads="1"/>
          </p:cNvSpPr>
          <p:nvPr/>
        </p:nvSpPr>
        <p:spPr bwMode="gray">
          <a:xfrm rot="3925970">
            <a:off x="4196556" y="5053807"/>
            <a:ext cx="284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Работа над проектом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15384" name="Text Box 82"/>
          <p:cNvSpPr txBox="1">
            <a:spLocks noChangeArrowheads="1"/>
          </p:cNvSpPr>
          <p:nvPr/>
        </p:nvSpPr>
        <p:spPr bwMode="gray">
          <a:xfrm rot="3925970">
            <a:off x="5006181" y="4194969"/>
            <a:ext cx="128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Контроль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15385" name="Text Box 83"/>
          <p:cNvSpPr txBox="1">
            <a:spLocks noChangeArrowheads="1"/>
          </p:cNvSpPr>
          <p:nvPr/>
        </p:nvSpPr>
        <p:spPr bwMode="gray">
          <a:xfrm rot="3925970">
            <a:off x="6276975" y="5070475"/>
            <a:ext cx="2578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Защита проекта</a:t>
            </a:r>
            <a:endParaRPr lang="en-US" sz="2000" b="1" smtClean="0">
              <a:solidFill>
                <a:srgbClr val="FFFFFF"/>
              </a:solidFill>
            </a:endParaRPr>
          </a:p>
        </p:txBody>
      </p:sp>
      <p:sp>
        <p:nvSpPr>
          <p:cNvPr id="15386" name="Text Box 84"/>
          <p:cNvSpPr txBox="1">
            <a:spLocks noChangeArrowheads="1"/>
          </p:cNvSpPr>
          <p:nvPr/>
        </p:nvSpPr>
        <p:spPr bwMode="gray">
          <a:xfrm rot="3925970">
            <a:off x="6998494" y="4525169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Контроль</a:t>
            </a:r>
            <a:endParaRPr lang="en-US" sz="1400" b="1" smtClean="0">
              <a:solidFill>
                <a:srgbClr val="FFFFFF"/>
              </a:solidFill>
            </a:endParaRPr>
          </a:p>
        </p:txBody>
      </p:sp>
      <p:grpSp>
        <p:nvGrpSpPr>
          <p:cNvPr id="15387" name="Group 85"/>
          <p:cNvGrpSpPr>
            <a:grpSpLocks/>
          </p:cNvGrpSpPr>
          <p:nvPr/>
        </p:nvGrpSpPr>
        <p:grpSpPr bwMode="auto">
          <a:xfrm>
            <a:off x="1069975" y="1828800"/>
            <a:ext cx="7502525" cy="708025"/>
            <a:chOff x="967" y="1152"/>
            <a:chExt cx="4726" cy="446"/>
          </a:xfrm>
        </p:grpSpPr>
        <p:sp>
          <p:nvSpPr>
            <p:cNvPr id="15388" name="Text Box 86"/>
            <p:cNvSpPr txBox="1">
              <a:spLocks noChangeArrowheads="1"/>
            </p:cNvSpPr>
            <p:nvPr/>
          </p:nvSpPr>
          <p:spPr bwMode="gray">
            <a:xfrm>
              <a:off x="967" y="1177"/>
              <a:ext cx="88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  <a:latin typeface="Verdana" pitchFamily="34" charset="0"/>
                </a:rPr>
                <a:t>Сентябрь-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  <a:latin typeface="Verdana" pitchFamily="34" charset="0"/>
                </a:rPr>
                <a:t>октябрь</a:t>
              </a:r>
              <a:endParaRPr lang="en-US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389" name="Text Box 87"/>
            <p:cNvSpPr txBox="1">
              <a:spLocks noChangeArrowheads="1"/>
            </p:cNvSpPr>
            <p:nvPr/>
          </p:nvSpPr>
          <p:spPr bwMode="gray">
            <a:xfrm>
              <a:off x="2072" y="1177"/>
              <a:ext cx="6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  <a:latin typeface="Verdana" pitchFamily="34" charset="0"/>
                </a:rPr>
                <a:t>Ноябрь</a:t>
              </a:r>
              <a:endParaRPr lang="en-US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390" name="Text Box 88"/>
            <p:cNvSpPr txBox="1">
              <a:spLocks noChangeArrowheads="1"/>
            </p:cNvSpPr>
            <p:nvPr/>
          </p:nvSpPr>
          <p:spPr bwMode="gray">
            <a:xfrm>
              <a:off x="3172" y="1177"/>
              <a:ext cx="74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  <a:latin typeface="Verdana" pitchFamily="34" charset="0"/>
                </a:rPr>
                <a:t>Декабрь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  <a:latin typeface="Verdana" pitchFamily="34" charset="0"/>
                </a:rPr>
                <a:t>- Март </a:t>
              </a:r>
              <a:endParaRPr lang="en-US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391" name="Text Box 89"/>
            <p:cNvSpPr txBox="1">
              <a:spLocks noChangeArrowheads="1"/>
            </p:cNvSpPr>
            <p:nvPr/>
          </p:nvSpPr>
          <p:spPr bwMode="gray">
            <a:xfrm>
              <a:off x="4275" y="1152"/>
              <a:ext cx="141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ru-RU" sz="2000" b="1" dirty="0" smtClean="0">
                  <a:solidFill>
                    <a:srgbClr val="000000"/>
                  </a:solidFill>
                  <a:latin typeface="Verdana" pitchFamily="34" charset="0"/>
                </a:rPr>
                <a:t>Март 5-8 </a:t>
              </a:r>
              <a:r>
                <a:rPr lang="ru-RU" sz="2000" b="1" dirty="0" err="1" smtClean="0">
                  <a:solidFill>
                    <a:srgbClr val="000000"/>
                  </a:solidFill>
                  <a:latin typeface="Verdana" pitchFamily="34" charset="0"/>
                </a:rPr>
                <a:t>кл</a:t>
              </a:r>
              <a:endParaRPr lang="ru-RU" sz="20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rgbClr val="000000"/>
                  </a:solidFill>
                  <a:latin typeface="Verdana" pitchFamily="34" charset="0"/>
                </a:rPr>
                <a:t>Апрель – 9 </a:t>
              </a:r>
              <a:r>
                <a:rPr lang="ru-RU" sz="2000" b="1" dirty="0" err="1" smtClean="0">
                  <a:solidFill>
                    <a:srgbClr val="000000"/>
                  </a:solidFill>
                  <a:latin typeface="Verdana" pitchFamily="34" charset="0"/>
                </a:rPr>
                <a:t>кл</a:t>
              </a:r>
              <a:endParaRPr lang="en-US" sz="2000" b="1" dirty="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cxnSp>
          <p:nvCxnSpPr>
            <p:cNvPr id="15392" name="AutoShape 90"/>
            <p:cNvCxnSpPr>
              <a:cxnSpLocks noChangeShapeType="1"/>
              <a:stCxn id="15388" idx="3"/>
              <a:endCxn id="15389" idx="1"/>
            </p:cNvCxnSpPr>
            <p:nvPr/>
          </p:nvCxnSpPr>
          <p:spPr bwMode="gray">
            <a:xfrm flipV="1">
              <a:off x="1852" y="1293"/>
              <a:ext cx="220" cy="87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3" name="AutoShape 91"/>
            <p:cNvCxnSpPr>
              <a:cxnSpLocks noChangeShapeType="1"/>
              <a:stCxn id="15389" idx="3"/>
              <a:endCxn id="15390" idx="1"/>
            </p:cNvCxnSpPr>
            <p:nvPr/>
          </p:nvCxnSpPr>
          <p:spPr bwMode="gray">
            <a:xfrm>
              <a:off x="2735" y="1293"/>
              <a:ext cx="437" cy="87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4" name="AutoShape 92"/>
            <p:cNvCxnSpPr>
              <a:cxnSpLocks noChangeShapeType="1"/>
            </p:cNvCxnSpPr>
            <p:nvPr/>
          </p:nvCxnSpPr>
          <p:spPr bwMode="gray">
            <a:xfrm flipV="1">
              <a:off x="3938" y="1296"/>
              <a:ext cx="334" cy="9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677057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59285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Основные требования из Положения об ИИП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2911061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432" y="332656"/>
            <a:ext cx="741682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dirty="0" smtClean="0">
              <a:latin typeface="Times New Roman"/>
              <a:ea typeface="Times New Roman"/>
              <a:cs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Calibri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Calibri"/>
              </a:rPr>
              <a:t>П.3.2.</a:t>
            </a:r>
            <a:r>
              <a:rPr lang="ru-RU" sz="2800" b="1" dirty="0" smtClean="0">
                <a:latin typeface="Times New Roman"/>
                <a:ea typeface="Times New Roman"/>
                <a:cs typeface="Calibri"/>
              </a:rPr>
              <a:t>Направление</a:t>
            </a:r>
            <a:r>
              <a:rPr lang="ru-RU" sz="2800" dirty="0" smtClean="0">
                <a:latin typeface="Times New Roman"/>
                <a:ea typeface="Times New Roman"/>
                <a:cs typeface="Calibri"/>
              </a:rPr>
              <a:t> </a:t>
            </a:r>
            <a:r>
              <a:rPr lang="ru-RU" sz="2800" dirty="0">
                <a:latin typeface="Times New Roman"/>
                <a:ea typeface="Times New Roman"/>
                <a:cs typeface="Calibri"/>
              </a:rPr>
              <a:t>и </a:t>
            </a:r>
            <a:r>
              <a:rPr lang="ru-RU" sz="2800" b="1" dirty="0">
                <a:latin typeface="Times New Roman"/>
                <a:ea typeface="Times New Roman"/>
                <a:cs typeface="Calibri"/>
              </a:rPr>
              <a:t>содержание </a:t>
            </a:r>
            <a:r>
              <a:rPr lang="ru-RU" sz="2800" dirty="0">
                <a:latin typeface="Times New Roman"/>
                <a:ea typeface="Times New Roman"/>
                <a:cs typeface="Calibri"/>
              </a:rPr>
              <a:t>проектной и учебно-исследовательской деятельности определяется обучающимися совместно с руководителем </a:t>
            </a:r>
            <a:r>
              <a:rPr lang="ru-RU" sz="2800" dirty="0">
                <a:latin typeface="Times New Roman"/>
                <a:ea typeface="Cambria"/>
                <a:cs typeface="Calibri"/>
              </a:rPr>
              <a:t>с учетом интересов и склонностей кадет. Обучающийся может сформулировать тему самостоятельно или выбрать из тем, сформулированных  педагогическими </a:t>
            </a:r>
            <a:r>
              <a:rPr lang="ru-RU" sz="2800" dirty="0" smtClean="0">
                <a:latin typeface="Times New Roman"/>
                <a:ea typeface="Cambria"/>
                <a:cs typeface="Calibri"/>
              </a:rPr>
              <a:t>работниками.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i="1" dirty="0" smtClean="0">
                <a:effectLst/>
                <a:latin typeface="Times New Roman"/>
                <a:ea typeface="Calibri"/>
                <a:cs typeface="Calibri"/>
              </a:rPr>
              <a:t> </a:t>
            </a:r>
            <a:endParaRPr lang="ru-RU" sz="2400" b="1" i="1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32421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67" y="332656"/>
            <a:ext cx="8784976" cy="586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ru-RU" sz="2400" b="1" dirty="0" smtClean="0">
                <a:latin typeface="Times New Roman"/>
                <a:ea typeface="Cambria"/>
                <a:cs typeface="Times New Roman"/>
              </a:rPr>
              <a:t>3.3</a:t>
            </a:r>
            <a:r>
              <a:rPr lang="ru-RU" sz="2400" b="1" dirty="0">
                <a:latin typeface="Times New Roman"/>
                <a:ea typeface="Cambria"/>
                <a:cs typeface="Times New Roman"/>
              </a:rPr>
              <a:t>. Требования, предъявляемые к учебным исследованиям и проектам: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проект или учебное исследование должны быть выполнимыми и соответствовать возрасту, способностям и возможностям обучающихся;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тема исследования (проекта) должна быть интересна обучающемуся;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для выполнения исследования (проекта) должны быть  предоставлены все  </a:t>
            </a:r>
            <a:r>
              <a:rPr lang="ru-RU" sz="2000" dirty="0" smtClean="0">
                <a:latin typeface="Times New Roman"/>
                <a:ea typeface="Cambria"/>
              </a:rPr>
              <a:t>ресурсы; 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обучающиеся должны быть подготовлены к выполнению проектов и учебных </a:t>
            </a:r>
            <a:r>
              <a:rPr lang="ru-RU" sz="2000" dirty="0" smtClean="0">
                <a:latin typeface="Times New Roman"/>
                <a:ea typeface="Cambria"/>
              </a:rPr>
              <a:t>исследований(умения  и навыки);  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обеспечение педагогического сопровождения исследования (проекта) как в отношении выбора темы и содержания (научное руководство), так и в отношении собственно работы и используемых методов (методическое руководство);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использование   дневника самоконтроля;  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наличие ясной и простой </a:t>
            </a:r>
            <a:r>
              <a:rPr lang="ru-RU" sz="2000" dirty="0" err="1">
                <a:latin typeface="Times New Roman"/>
                <a:ea typeface="Cambria"/>
              </a:rPr>
              <a:t>критериальной</a:t>
            </a:r>
            <a:r>
              <a:rPr lang="ru-RU" sz="2000" dirty="0">
                <a:latin typeface="Times New Roman"/>
                <a:ea typeface="Cambria"/>
              </a:rPr>
              <a:t> системы оценки итогового результата;  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результаты и продукты проектной или исследовательской работы должны быть презентованы </a:t>
            </a:r>
            <a:r>
              <a:rPr lang="ru-RU" sz="2000" dirty="0" smtClean="0">
                <a:latin typeface="Times New Roman"/>
                <a:ea typeface="Cambria"/>
                <a:cs typeface="Calibri"/>
              </a:rPr>
              <a:t> </a:t>
            </a:r>
            <a:endParaRPr lang="ru-RU" sz="20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5562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12020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Cambria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mbria"/>
                <a:cs typeface="Times New Roman"/>
              </a:rPr>
              <a:t>3.4</a:t>
            </a:r>
            <a:r>
              <a:rPr lang="ru-RU" sz="2000" b="1" dirty="0">
                <a:latin typeface="Times New Roman"/>
                <a:ea typeface="Cambria"/>
                <a:cs typeface="Times New Roman"/>
              </a:rPr>
              <a:t>. Формы организации учебно-исследовательской и проектной деятельности </a:t>
            </a:r>
            <a:r>
              <a:rPr lang="ru-RU" sz="2000" b="1" i="1" dirty="0">
                <a:latin typeface="Times New Roman"/>
                <a:ea typeface="Cambria"/>
                <a:cs typeface="Times New Roman"/>
              </a:rPr>
              <a:t>на урочных </a:t>
            </a:r>
            <a:r>
              <a:rPr lang="ru-RU" sz="2000" b="1" i="1" dirty="0" smtClean="0">
                <a:latin typeface="Times New Roman"/>
                <a:ea typeface="Cambria"/>
                <a:cs typeface="Times New Roman"/>
              </a:rPr>
              <a:t>занятиях :</a:t>
            </a:r>
            <a:endParaRPr lang="ru-RU" sz="2000" b="1" i="1" dirty="0" smtClean="0">
              <a:latin typeface="Times New Roman"/>
              <a:ea typeface="Cambria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урок - исследование, урок - лаборатория, урок - творческий отчёт, урок изобретательства, урок «Удивительное рядом», урок - рассказ об учёных, урок - защита исследовательских проектов, урок - экспертиза, урок открытых мыслей и др.;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учебный эксперимент, который позволяет организовать освоение таких элементов исследовательской деятельности, как планирование и проведение эксперимента, обработка и анализ его результатов;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домашнее задание исследовательского характера может сочетать в себе разнообразные виды, причём позволяет провести учебное исследование, достаточно протяжённое во времени</a:t>
            </a:r>
            <a:r>
              <a:rPr lang="ru-RU" sz="2000" dirty="0" smtClean="0">
                <a:latin typeface="Times New Roman"/>
                <a:ea typeface="Cambria"/>
              </a:rPr>
              <a:t>.</a:t>
            </a:r>
          </a:p>
          <a:p>
            <a:pPr lvl="0" algn="just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</a:rPr>
              <a:t>   </a:t>
            </a:r>
          </a:p>
          <a:p>
            <a:pPr lvl="0" algn="just">
              <a:spcAft>
                <a:spcPts val="0"/>
              </a:spcAft>
            </a:pPr>
            <a:r>
              <a:rPr lang="ru-RU" sz="2000" b="1" dirty="0">
                <a:latin typeface="Times New Roman"/>
              </a:rPr>
              <a:t> </a:t>
            </a:r>
            <a:r>
              <a:rPr lang="ru-RU" sz="2000" b="1" dirty="0" smtClean="0">
                <a:latin typeface="Times New Roman"/>
              </a:rPr>
              <a:t>                   </a:t>
            </a:r>
            <a:r>
              <a:rPr lang="ru-RU" sz="2000" b="1" dirty="0" smtClean="0">
                <a:effectLst/>
                <a:latin typeface="Times New Roman"/>
              </a:rPr>
              <a:t>В основе   системно-</a:t>
            </a:r>
            <a:r>
              <a:rPr lang="ru-RU" sz="2000" b="1" dirty="0" err="1" smtClean="0">
                <a:effectLst/>
                <a:latin typeface="Times New Roman"/>
              </a:rPr>
              <a:t>деятельностный</a:t>
            </a:r>
            <a:r>
              <a:rPr lang="ru-RU" sz="2000" b="1" dirty="0" smtClean="0">
                <a:effectLst/>
                <a:latin typeface="Times New Roman"/>
              </a:rPr>
              <a:t> подход</a:t>
            </a:r>
            <a:endParaRPr lang="ru-RU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16794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4247"/>
            <a:ext cx="856895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>
              <a:latin typeface="Times New Roman"/>
              <a:ea typeface="Cambria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/>
                <a:ea typeface="Cambria"/>
                <a:cs typeface="Times New Roman"/>
              </a:rPr>
              <a:t>На </a:t>
            </a:r>
            <a:r>
              <a:rPr lang="ru-RU" sz="2000" b="1" i="1" dirty="0">
                <a:latin typeface="Times New Roman"/>
                <a:ea typeface="Cambria"/>
                <a:cs typeface="Times New Roman"/>
              </a:rPr>
              <a:t>внеурочных занятиях </a:t>
            </a:r>
            <a:r>
              <a:rPr lang="ru-RU" sz="2000" b="1" dirty="0">
                <a:latin typeface="Times New Roman"/>
                <a:ea typeface="Cambria"/>
                <a:cs typeface="Times New Roman"/>
              </a:rPr>
              <a:t>формы </a:t>
            </a:r>
            <a:r>
              <a:rPr lang="ru-RU" sz="2000" dirty="0">
                <a:latin typeface="Times New Roman"/>
                <a:ea typeface="Cambria"/>
                <a:cs typeface="Times New Roman"/>
              </a:rPr>
              <a:t>организации учебно-исследовательской и проектной деятельности могут быть следующими</a:t>
            </a:r>
            <a:r>
              <a:rPr lang="ru-RU" sz="2000" dirty="0" smtClean="0">
                <a:latin typeface="Times New Roman"/>
                <a:ea typeface="Cambria"/>
                <a:cs typeface="Times New Roman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исследовательская практика обучающихся;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образовательный туризм - походы, поездки, экскурсии с чётко обозначенными образовательными целями, программой деятельности, продуманными формами контроля;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элективные занятия, предполагающие углублённое изучение предмета;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круглые столы, дискуссии, дебаты, интеллектуальные игры; 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встречи с представителями науки и образования;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экскурсии в учреждения науки и образования;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mbria"/>
              </a:rPr>
              <a:t>участие обучающихся в олимпиадах, конкурсах, конференциях, в том числе дистанционных, предметных неделях, интеллектуальных марафонах и др</a:t>
            </a:r>
            <a:r>
              <a:rPr lang="ru-RU" sz="2000" dirty="0" smtClean="0">
                <a:latin typeface="Times New Roman"/>
                <a:ea typeface="Cambria"/>
              </a:rPr>
              <a:t>..</a:t>
            </a:r>
            <a:endParaRPr lang="ru-RU" sz="2000" dirty="0">
              <a:latin typeface="Times New Roman"/>
              <a:ea typeface="Cambria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endParaRPr lang="ru-RU" sz="2000" dirty="0" smtClean="0">
              <a:effectLst/>
              <a:latin typeface="Times New Roman"/>
            </a:endParaRPr>
          </a:p>
          <a:p>
            <a:pPr lvl="0" algn="just">
              <a:spcAft>
                <a:spcPts val="0"/>
              </a:spcAft>
            </a:pP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6450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Cambria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Cambria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mbria"/>
                <a:cs typeface="Times New Roman"/>
              </a:rPr>
              <a:t>3.5</a:t>
            </a:r>
            <a:r>
              <a:rPr lang="ru-RU" sz="2000" b="1" dirty="0">
                <a:latin typeface="Times New Roman"/>
                <a:ea typeface="Cambria"/>
                <a:cs typeface="Times New Roman"/>
              </a:rPr>
              <a:t>.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Учебно-исследовательская и проектная деятельность обучающихся проводится по таким направлениям, как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исследовательское;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инженерное;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прикладное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информационное;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социальное;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игровое;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творческое.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93082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51520" y="404664"/>
            <a:ext cx="87496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ПООП ООО </a:t>
            </a:r>
          </a:p>
          <a:p>
            <a:pPr algn="just">
              <a:spcBef>
                <a:spcPct val="0"/>
              </a:spcBef>
            </a:pPr>
            <a:r>
              <a:rPr lang="ru-RU" altLang="ru-RU" sz="2400" dirty="0" smtClean="0"/>
              <a:t>-п.1.2.4.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Планируемые результаты </a:t>
            </a:r>
            <a:r>
              <a:rPr lang="ru-RU" altLang="ru-RU" sz="2400" dirty="0" smtClean="0"/>
              <a:t>учебно-исследовательской и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проектной деятельности </a:t>
            </a:r>
            <a:r>
              <a:rPr lang="ru-RU" altLang="ru-RU" sz="2400" dirty="0" smtClean="0"/>
              <a:t>обучающихся.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ru-RU" sz="2400" dirty="0" smtClean="0"/>
              <a:t>1.3.2.</a:t>
            </a:r>
            <a:r>
              <a:rPr lang="ru-RU" sz="2400" b="1" dirty="0" smtClean="0">
                <a:solidFill>
                  <a:srgbClr val="FF0000"/>
                </a:solidFill>
              </a:rPr>
              <a:t>Особенности оценки личностных, </a:t>
            </a:r>
            <a:r>
              <a:rPr lang="ru-RU" sz="2400" b="1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2400" b="1" dirty="0" smtClean="0">
                <a:solidFill>
                  <a:srgbClr val="FF0000"/>
                </a:solidFill>
              </a:rPr>
              <a:t> и предметных результатов (  </a:t>
            </a:r>
            <a:r>
              <a:rPr lang="ru-RU" sz="2400" b="1" dirty="0" smtClean="0"/>
              <a:t>где  указано, что </a:t>
            </a:r>
            <a:r>
              <a:rPr lang="ru-RU" sz="2400" dirty="0" smtClean="0"/>
              <a:t> </a:t>
            </a:r>
            <a:r>
              <a:rPr lang="ru-RU" sz="2400" b="1" dirty="0" smtClean="0"/>
              <a:t>критерии оценки проектной работы разрабатываются</a:t>
            </a:r>
            <a:r>
              <a:rPr lang="ru-RU" sz="2400" dirty="0" smtClean="0"/>
              <a:t> </a:t>
            </a:r>
            <a:r>
              <a:rPr lang="ru-RU" sz="2400" b="1" dirty="0" smtClean="0"/>
              <a:t>ОО</a:t>
            </a:r>
            <a:r>
              <a:rPr lang="ru-RU" sz="2400" dirty="0" smtClean="0"/>
              <a:t>  )</a:t>
            </a:r>
            <a:endParaRPr lang="ru-RU" sz="2400" b="1" dirty="0" smtClean="0"/>
          </a:p>
          <a:p>
            <a:pPr algn="just">
              <a:spcBef>
                <a:spcPct val="0"/>
              </a:spcBef>
            </a:pPr>
            <a:r>
              <a:rPr lang="ru-RU" altLang="ru-RU" sz="2400" dirty="0" smtClean="0"/>
              <a:t>-п.1.3.3.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Особенности оценки индивидуального проекта </a:t>
            </a:r>
            <a:r>
              <a:rPr lang="ru-RU" altLang="ru-RU" sz="2400" dirty="0" smtClean="0"/>
              <a:t>(Особенности оценки </a:t>
            </a:r>
            <a:r>
              <a:rPr lang="ru-RU" altLang="ru-RU" sz="2400" dirty="0" err="1" smtClean="0"/>
              <a:t>метапредметных</a:t>
            </a:r>
            <a:r>
              <a:rPr lang="ru-RU" altLang="ru-RU" sz="2400" dirty="0" smtClean="0"/>
              <a:t> результатов).</a:t>
            </a:r>
          </a:p>
          <a:p>
            <a:pPr algn="just">
              <a:spcBef>
                <a:spcPct val="0"/>
              </a:spcBef>
            </a:pPr>
            <a:r>
              <a:rPr lang="ru-RU" altLang="ru-RU" sz="2400" dirty="0" smtClean="0"/>
              <a:t>-п.2.1.5.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Технологии организации проектной деятельности </a:t>
            </a:r>
            <a:r>
              <a:rPr lang="ru-RU" altLang="ru-RU" sz="2400" dirty="0" smtClean="0"/>
              <a:t>как одной из технологий развития универсальных учебных действий.</a:t>
            </a:r>
            <a:endParaRPr lang="ru-RU" sz="2400" b="1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3472"/>
            <a:ext cx="8568952" cy="622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Повторение  -  мать  учения!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3.6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Для успешного осуществления учебно-исследовательской и проектной деятельности обучающиеся должны овладеть следующими действиями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постановка проблемы и аргументирование ее актуальности;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формулировка гипотезы исследования и раскрытие замысла - сущности будущей деятельности;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планирование исследовательских работ и выбор необходимого инструментария;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собственно проведение исследования с обязательным поэтапным контролем и коррекцией результатов работ;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оформление результатов учебно-исследовательской деятельности как конечного  продукта;</a:t>
            </a: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</a:rPr>
              <a:t>представление результатов исследования широкому кругу заинтересованных лиц для обсуждения и возможного дальнейшего практического  использования. </a:t>
            </a:r>
            <a:endParaRPr lang="ru-RU" sz="20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mbria"/>
                <a:cs typeface="Times New Roman"/>
              </a:rPr>
              <a:t> 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0416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413948" cy="80411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Требования к оформлению текстовой части проекта (исследования) и пояснительной записки  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??????????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gray">
          <a:xfrm rot="39573186">
            <a:off x="4615656" y="2407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gray">
          <a:xfrm rot="3465783">
            <a:off x="4615657" y="45712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gray">
          <a:xfrm rot="35969022">
            <a:off x="3396456" y="24836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gray">
          <a:xfrm rot="7535209">
            <a:off x="3358356" y="45378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gray">
          <a:xfrm>
            <a:off x="5194300" y="35353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gray">
          <a:xfrm rot="-10800000">
            <a:off x="2784475" y="35290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2505075" y="1778000"/>
            <a:ext cx="3743325" cy="3744913"/>
          </a:xfrm>
          <a:prstGeom prst="ellips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grpSp>
        <p:nvGrpSpPr>
          <p:cNvPr id="12300" name="Group 10"/>
          <p:cNvGrpSpPr>
            <a:grpSpLocks/>
          </p:cNvGrpSpPr>
          <p:nvPr/>
        </p:nvGrpSpPr>
        <p:grpSpPr bwMode="auto">
          <a:xfrm>
            <a:off x="3267075" y="1825625"/>
            <a:ext cx="360363" cy="360363"/>
            <a:chOff x="1973" y="1706"/>
            <a:chExt cx="227" cy="227"/>
          </a:xfrm>
        </p:grpSpPr>
        <p:sp>
          <p:nvSpPr>
            <p:cNvPr id="78859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2322513" y="3481388"/>
            <a:ext cx="360362" cy="360362"/>
            <a:chOff x="1565" y="2659"/>
            <a:chExt cx="227" cy="227"/>
          </a:xfrm>
        </p:grpSpPr>
        <p:sp>
          <p:nvSpPr>
            <p:cNvPr id="78862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2302" name="Group 16"/>
          <p:cNvGrpSpPr>
            <a:grpSpLocks/>
          </p:cNvGrpSpPr>
          <p:nvPr/>
        </p:nvGrpSpPr>
        <p:grpSpPr bwMode="auto">
          <a:xfrm>
            <a:off x="3186113" y="5024438"/>
            <a:ext cx="360362" cy="360362"/>
            <a:chOff x="2109" y="3612"/>
            <a:chExt cx="227" cy="227"/>
          </a:xfrm>
        </p:grpSpPr>
        <p:sp>
          <p:nvSpPr>
            <p:cNvPr id="78865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8866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2303" name="Group 19"/>
          <p:cNvGrpSpPr>
            <a:grpSpLocks/>
          </p:cNvGrpSpPr>
          <p:nvPr/>
        </p:nvGrpSpPr>
        <p:grpSpPr bwMode="auto">
          <a:xfrm>
            <a:off x="5116513" y="1804988"/>
            <a:ext cx="360362" cy="360362"/>
            <a:chOff x="3470" y="1706"/>
            <a:chExt cx="227" cy="227"/>
          </a:xfrm>
        </p:grpSpPr>
        <p:sp>
          <p:nvSpPr>
            <p:cNvPr id="78868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2304" name="Group 22"/>
          <p:cNvGrpSpPr>
            <a:grpSpLocks/>
          </p:cNvGrpSpPr>
          <p:nvPr/>
        </p:nvGrpSpPr>
        <p:grpSpPr bwMode="auto">
          <a:xfrm>
            <a:off x="6065838" y="3481388"/>
            <a:ext cx="360362" cy="360362"/>
            <a:chOff x="3923" y="2659"/>
            <a:chExt cx="227" cy="227"/>
          </a:xfrm>
        </p:grpSpPr>
        <p:sp>
          <p:nvSpPr>
            <p:cNvPr id="78871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2305" name="Group 25"/>
          <p:cNvGrpSpPr>
            <a:grpSpLocks/>
          </p:cNvGrpSpPr>
          <p:nvPr/>
        </p:nvGrpSpPr>
        <p:grpSpPr bwMode="auto">
          <a:xfrm>
            <a:off x="5172075" y="5081588"/>
            <a:ext cx="360363" cy="360362"/>
            <a:chOff x="3515" y="3521"/>
            <a:chExt cx="227" cy="227"/>
          </a:xfrm>
        </p:grpSpPr>
        <p:sp>
          <p:nvSpPr>
            <p:cNvPr id="78874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sp>
        <p:nvSpPr>
          <p:cNvPr id="78876" name="Oval 28"/>
          <p:cNvSpPr>
            <a:spLocks noChangeArrowheads="1"/>
          </p:cNvSpPr>
          <p:nvPr/>
        </p:nvSpPr>
        <p:spPr bwMode="gray">
          <a:xfrm>
            <a:off x="3462338" y="27193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77" name="Oval 29"/>
          <p:cNvSpPr>
            <a:spLocks noChangeArrowheads="1"/>
          </p:cNvSpPr>
          <p:nvPr/>
        </p:nvSpPr>
        <p:spPr bwMode="gray">
          <a:xfrm>
            <a:off x="3455988" y="27035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78" name="Oval 30"/>
          <p:cNvSpPr>
            <a:spLocks noChangeArrowheads="1"/>
          </p:cNvSpPr>
          <p:nvPr/>
        </p:nvSpPr>
        <p:spPr bwMode="gray">
          <a:xfrm>
            <a:off x="3589338" y="28463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gray">
          <a:xfrm>
            <a:off x="3571875" y="28194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310" name="Oval 32"/>
          <p:cNvSpPr>
            <a:spLocks noChangeArrowheads="1"/>
          </p:cNvSpPr>
          <p:nvPr/>
        </p:nvSpPr>
        <p:spPr bwMode="gray">
          <a:xfrm>
            <a:off x="3673475" y="2930525"/>
            <a:ext cx="1522413" cy="1522413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311" name="Oval 33"/>
          <p:cNvSpPr>
            <a:spLocks noChangeArrowheads="1"/>
          </p:cNvSpPr>
          <p:nvPr/>
        </p:nvSpPr>
        <p:spPr bwMode="gray">
          <a:xfrm>
            <a:off x="3695700" y="29495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312" name="Oval 34"/>
          <p:cNvSpPr>
            <a:spLocks noChangeArrowheads="1"/>
          </p:cNvSpPr>
          <p:nvPr/>
        </p:nvSpPr>
        <p:spPr bwMode="gray">
          <a:xfrm>
            <a:off x="3713163" y="29591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313" name="Oval 35"/>
          <p:cNvSpPr>
            <a:spLocks noChangeArrowheads="1"/>
          </p:cNvSpPr>
          <p:nvPr/>
        </p:nvSpPr>
        <p:spPr bwMode="gray">
          <a:xfrm>
            <a:off x="3729038" y="29733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314" name="Oval 36"/>
          <p:cNvSpPr>
            <a:spLocks noChangeArrowheads="1"/>
          </p:cNvSpPr>
          <p:nvPr/>
        </p:nvSpPr>
        <p:spPr bwMode="gray">
          <a:xfrm>
            <a:off x="3810000" y="30099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2315" name="Text Box 37"/>
          <p:cNvSpPr txBox="1">
            <a:spLocks noChangeArrowheads="1"/>
          </p:cNvSpPr>
          <p:nvPr/>
        </p:nvSpPr>
        <p:spPr bwMode="gray">
          <a:xfrm>
            <a:off x="4000500" y="3419475"/>
            <a:ext cx="1090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Текст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12316" name="Text Box 38"/>
          <p:cNvSpPr txBox="1">
            <a:spLocks noChangeArrowheads="1"/>
          </p:cNvSpPr>
          <p:nvPr/>
        </p:nvSpPr>
        <p:spPr bwMode="auto">
          <a:xfrm>
            <a:off x="5553075" y="1752600"/>
            <a:ext cx="319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1D528D"/>
                </a:solidFill>
              </a:rPr>
              <a:t>выравнивание по ширине</a:t>
            </a:r>
            <a:endParaRPr lang="en-US" b="1" smtClean="0">
              <a:solidFill>
                <a:srgbClr val="1D528D"/>
              </a:solidFill>
            </a:endParaRPr>
          </a:p>
        </p:txBody>
      </p:sp>
      <p:sp>
        <p:nvSpPr>
          <p:cNvPr id="12317" name="Text Box 39"/>
          <p:cNvSpPr txBox="1">
            <a:spLocks noChangeArrowheads="1"/>
          </p:cNvSpPr>
          <p:nvPr/>
        </p:nvSpPr>
        <p:spPr bwMode="auto">
          <a:xfrm>
            <a:off x="1765300" y="1752600"/>
            <a:ext cx="147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1D528D"/>
                </a:solidFill>
              </a:rPr>
              <a:t>Формат</a:t>
            </a:r>
            <a:r>
              <a:rPr lang="ru-RU" sz="2000" b="1" smtClean="0">
                <a:solidFill>
                  <a:srgbClr val="1D528D"/>
                </a:solidFill>
              </a:rPr>
              <a:t> </a:t>
            </a:r>
            <a:r>
              <a:rPr lang="ru-RU" b="1" smtClean="0">
                <a:solidFill>
                  <a:srgbClr val="1D528D"/>
                </a:solidFill>
              </a:rPr>
              <a:t>А4</a:t>
            </a:r>
            <a:endParaRPr lang="en-US" sz="2000" b="1" smtClean="0">
              <a:solidFill>
                <a:srgbClr val="1D528D"/>
              </a:solidFill>
            </a:endParaRPr>
          </a:p>
        </p:txBody>
      </p:sp>
      <p:sp>
        <p:nvSpPr>
          <p:cNvPr id="12318" name="Text Box 40"/>
          <p:cNvSpPr txBox="1">
            <a:spLocks noChangeArrowheads="1"/>
          </p:cNvSpPr>
          <p:nvPr/>
        </p:nvSpPr>
        <p:spPr bwMode="auto">
          <a:xfrm>
            <a:off x="6429375" y="3214688"/>
            <a:ext cx="18792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D528D"/>
                </a:solidFill>
              </a:rPr>
              <a:t>Поле: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D528D"/>
                </a:solidFill>
              </a:rPr>
              <a:t>верхнее -2,5см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D528D"/>
                </a:solidFill>
              </a:rPr>
              <a:t> нижнее -1,5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D528D"/>
                </a:solidFill>
              </a:rPr>
              <a:t> правое – </a:t>
            </a:r>
            <a:r>
              <a:rPr lang="ru-RU" b="1" dirty="0">
                <a:solidFill>
                  <a:srgbClr val="1D528D"/>
                </a:solidFill>
              </a:rPr>
              <a:t>2</a:t>
            </a:r>
            <a:r>
              <a:rPr lang="ru-RU" b="1" dirty="0" smtClean="0">
                <a:solidFill>
                  <a:srgbClr val="1D528D"/>
                </a:solidFill>
              </a:rPr>
              <a:t>см,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D528D"/>
                </a:solidFill>
              </a:rPr>
              <a:t>левое -2 см</a:t>
            </a:r>
            <a:endParaRPr lang="en-US" b="1" dirty="0" smtClean="0">
              <a:solidFill>
                <a:srgbClr val="1D528D"/>
              </a:solidFill>
            </a:endParaRPr>
          </a:p>
        </p:txBody>
      </p:sp>
      <p:sp>
        <p:nvSpPr>
          <p:cNvPr id="12319" name="Text Box 41"/>
          <p:cNvSpPr txBox="1">
            <a:spLocks noChangeArrowheads="1"/>
          </p:cNvSpPr>
          <p:nvPr/>
        </p:nvSpPr>
        <p:spPr bwMode="auto">
          <a:xfrm>
            <a:off x="5553075" y="5105400"/>
            <a:ext cx="1900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1D528D"/>
                </a:solidFill>
              </a:rPr>
              <a:t>отступ -1,25 см</a:t>
            </a:r>
            <a:endParaRPr lang="en-US" b="1" smtClean="0">
              <a:solidFill>
                <a:srgbClr val="1D528D"/>
              </a:solidFill>
            </a:endParaRPr>
          </a:p>
        </p:txBody>
      </p:sp>
      <p:sp>
        <p:nvSpPr>
          <p:cNvPr id="12320" name="Text Box 42"/>
          <p:cNvSpPr txBox="1">
            <a:spLocks noChangeArrowheads="1"/>
          </p:cNvSpPr>
          <p:nvPr/>
        </p:nvSpPr>
        <p:spPr bwMode="auto">
          <a:xfrm>
            <a:off x="25400" y="3143250"/>
            <a:ext cx="23606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1D528D"/>
                </a:solidFill>
              </a:rPr>
              <a:t>шрифт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1D528D"/>
                </a:solidFill>
              </a:rPr>
              <a:t>Times New Roman</a:t>
            </a:r>
            <a:r>
              <a:rPr lang="ru-RU" b="1" smtClean="0">
                <a:solidFill>
                  <a:srgbClr val="1D528D"/>
                </a:solidFill>
              </a:rPr>
              <a:t>,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1D528D"/>
                </a:solidFill>
              </a:rPr>
              <a:t>размер 14</a:t>
            </a:r>
            <a:endParaRPr lang="en-US" b="1" smtClean="0">
              <a:solidFill>
                <a:srgbClr val="1D528D"/>
              </a:solidFill>
            </a:endParaRPr>
          </a:p>
        </p:txBody>
      </p:sp>
      <p:sp>
        <p:nvSpPr>
          <p:cNvPr id="12321" name="Text Box 43"/>
          <p:cNvSpPr txBox="1">
            <a:spLocks noChangeArrowheads="1"/>
          </p:cNvSpPr>
          <p:nvPr/>
        </p:nvSpPr>
        <p:spPr bwMode="auto">
          <a:xfrm>
            <a:off x="1562100" y="504348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1D528D"/>
                </a:solidFill>
              </a:rPr>
              <a:t>интервал - 1</a:t>
            </a:r>
            <a:endParaRPr lang="en-US" b="1" smtClean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420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Требования к оформлению индивидуального итогового проекта</a:t>
            </a:r>
            <a:endParaRPr lang="en-US" sz="1200" smtClean="0"/>
          </a:p>
        </p:txBody>
      </p:sp>
      <p:sp>
        <p:nvSpPr>
          <p:cNvPr id="9113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46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3490912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48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49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50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52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53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91148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255" name="Text Box 13"/>
          <p:cNvSpPr txBox="1">
            <a:spLocks noChangeArrowheads="1"/>
          </p:cNvSpPr>
          <p:nvPr/>
        </p:nvSpPr>
        <p:spPr bwMode="gray">
          <a:xfrm>
            <a:off x="3571875" y="2486025"/>
            <a:ext cx="2122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FFFFFF"/>
                </a:solidFill>
              </a:rPr>
              <a:t>ПОЯСН. ЗАПИСКА</a:t>
            </a:r>
            <a:endParaRPr lang="en-US" sz="1400" b="1" smtClean="0">
              <a:solidFill>
                <a:srgbClr val="FFFFFF"/>
              </a:solidFill>
            </a:endParaRPr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gray">
          <a:xfrm>
            <a:off x="6429375" y="1990725"/>
            <a:ext cx="1357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</a:rPr>
              <a:t>ОТЗЫВ</a:t>
            </a:r>
            <a:endParaRPr lang="en-US" b="1" smtClean="0">
              <a:solidFill>
                <a:srgbClr val="FFFFFF"/>
              </a:solidFill>
            </a:endParaRPr>
          </a:p>
        </p:txBody>
      </p:sp>
      <p:grpSp>
        <p:nvGrpSpPr>
          <p:cNvPr id="10257" name="Group 15"/>
          <p:cNvGrpSpPr>
            <a:grpSpLocks/>
          </p:cNvGrpSpPr>
          <p:nvPr/>
        </p:nvGrpSpPr>
        <p:grpSpPr bwMode="auto">
          <a:xfrm>
            <a:off x="914400" y="2914650"/>
            <a:ext cx="2295525" cy="3473450"/>
            <a:chOff x="576" y="1836"/>
            <a:chExt cx="1446" cy="2094"/>
          </a:xfrm>
        </p:grpSpPr>
        <p:sp>
          <p:nvSpPr>
            <p:cNvPr id="10260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0262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0263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gray">
            <a:xfrm>
              <a:off x="882" y="1836"/>
              <a:ext cx="806" cy="2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ПРОДУКТ</a:t>
              </a:r>
              <a:endPara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265" name="Text Box 21"/>
            <p:cNvSpPr txBox="1">
              <a:spLocks noChangeArrowheads="1"/>
            </p:cNvSpPr>
            <p:nvPr/>
          </p:nvSpPr>
          <p:spPr bwMode="auto">
            <a:xfrm>
              <a:off x="624" y="2060"/>
              <a:ext cx="1344" cy="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srgbClr val="000000"/>
                  </a:solidFill>
                </a:rPr>
                <a:t>Виды работ: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lang="ru-RU" sz="1600" dirty="0" smtClean="0">
                  <a:solidFill>
                    <a:srgbClr val="000000"/>
                  </a:solidFill>
                </a:rPr>
                <a:t>Письменная работа;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lang="ru-RU" sz="1600" dirty="0" smtClean="0">
                  <a:solidFill>
                    <a:srgbClr val="000000"/>
                  </a:solidFill>
                </a:rPr>
                <a:t>Художественная творческая работа;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lang="ru-RU" sz="1600" dirty="0" smtClean="0">
                  <a:solidFill>
                    <a:srgbClr val="000000"/>
                  </a:solidFill>
                </a:rPr>
                <a:t>Материальный объект, макет, изделие;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lang="ru-RU" sz="1600" dirty="0" smtClean="0">
                  <a:solidFill>
                    <a:srgbClr val="000000"/>
                  </a:solidFill>
                </a:rPr>
                <a:t>Мультимедийные продукты, тексты и т.д.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3500438" y="2786063"/>
            <a:ext cx="2281237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0000"/>
                </a:solidFill>
              </a:rPr>
              <a:t>Объём: от 1 до 4 стр</a:t>
            </a:r>
            <a:r>
              <a:rPr lang="ru-RU" sz="1600" smtClean="0">
                <a:solidFill>
                  <a:srgbClr val="000000"/>
                </a:solidFill>
              </a:rPr>
              <a:t>. с указанием: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а) исходного замысла, цели и назначения проекта;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б) краткого описания хода выполнения проекта и полученных результатов;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в) списка использованных источников</a:t>
            </a: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6019800" y="2352675"/>
            <a:ext cx="2133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0000"/>
                </a:solidFill>
              </a:rPr>
              <a:t>Краткая характеристика работы: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а) инициативность и самостоятельность;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б) ответственность;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в) исполнительская дисциплина;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г) новизна;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д) актуальность;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е) практическая значимость</a:t>
            </a:r>
            <a:endParaRPr lang="en-US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16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57188" y="1000125"/>
            <a:ext cx="8329612" cy="5467350"/>
          </a:xfrm>
        </p:spPr>
        <p:txBody>
          <a:bodyPr>
            <a:normAutofit/>
          </a:bodyPr>
          <a:lstStyle/>
          <a:p>
            <a:pPr eaLnBrk="1" hangingPunct="1"/>
            <a:endParaRPr lang="ru-RU" sz="1800" dirty="0" smtClean="0"/>
          </a:p>
          <a:p>
            <a:pPr eaLnBrk="1" hangingPunct="1"/>
            <a:endParaRPr lang="ru-RU" sz="1800" dirty="0"/>
          </a:p>
          <a:p>
            <a:pPr eaLnBrk="1" hangingPunct="1"/>
            <a:endParaRPr lang="ru-RU" sz="1800" dirty="0"/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Титульный лист:</a:t>
            </a:r>
          </a:p>
          <a:p>
            <a:pPr marL="109728" indent="0" eaLnBrk="1" hangingPunct="1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название образовательного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название проекта (исследовательской работы);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имя и фамилия автора(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имя, отчество и фамилия, должность  руководителя проекта;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 автора(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проекта;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подготовки проекта,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 был выполнен проект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0609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пояснительной записки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99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414"/>
            <a:ext cx="914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Введение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1086509"/>
            <a:ext cx="842493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Введение, в котором необходимо: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назвать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тему проекта;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сформулировать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проблему проекта, которую ты решаешь, создавая свой проект, показать, чем  она интересна и важна не только для тебя, но и для других; подчеркнуть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связь между темой и проблемой проекта;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рассказать, в чем состоит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твоего проекта, чего ты хочешь добиться в результате работы, обосновать, что, достигнув цели проекта, ты решишь проблему проекта – показать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связь между проблемой и целью проекта;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указать, какой ты сделаешь проектный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 и доказать, что этот продукт является оптимальным (самым подходящим) способом решения проблемы и, соответственно, достижения цели проекта – показать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связь между темой, проблемой, целью и продуктом твоего проекта;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дать развернутый,  детализированный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работы над проектом с указанием всех основных этапов и всех более мелких шагов внутри каждого этапа, ожидаемых результатов каждого этапа, сроков выполнения каждого этапа.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введении необходимо выделить жирным шрифтом слова: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тема, цель, проблема, гипотеза (в тех проектах, где она есть), проектный продукт, план.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711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7451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основной части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следует показать…;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привести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хода своей работы над проектом, идеи, все ресурсы, которые ты использовал в своей работе, показать свою точку зрения на проблему проекта и обосновать ее, ссылаясь на собственные исследования наблюдения, опыты, опросы, анализ найденной тобой информации, мнения специалистов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180975" algn="just" eaLnBrk="0" fontAlgn="t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основной части выделяют стандартные разделы (главы) В большинстве случаев работы делятся на теоретическую и практическую части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70088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18276"/>
            <a:ext cx="7848872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заключении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надо проанализировать все твои усилия по достижению цели проекта; оценить результат своего проекта; показать перспективы возможной дальнейшей работы по проблеме твоего проекта. 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16530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01890"/>
            <a:ext cx="871296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использованных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литературы  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(Приложение №5 к Положению…..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020254"/>
            <a:ext cx="756084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Calibri"/>
              </a:rPr>
              <a:t>Порядок построения списка литературы, как правило, определяется самим автором. Наиболее распространенными способами расположения источников в библиографическом списке документов являются: алфавитный, в порядке появления ссылок и упоминания в тексте, хронологический, тематический, по видам изданий, по характеру содержания описанных в нем источниках, списки смешанного построения.</a:t>
            </a:r>
            <a:endParaRPr lang="ru-RU" sz="24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0640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индивидуального итогового проекта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69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11299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300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301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302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303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304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1305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1308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30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31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311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31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11306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00"/>
                  </a:solidFill>
                </a:rPr>
                <a:t>1</a:t>
              </a:r>
              <a:endParaRPr lang="en-US" smtClean="0">
                <a:solidFill>
                  <a:srgbClr val="1D528D"/>
                </a:solidFill>
              </a:endParaRPr>
            </a:p>
          </p:txBody>
        </p:sp>
        <p:sp>
          <p:nvSpPr>
            <p:cNvPr id="1130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000000"/>
                  </a:solidFill>
                </a:rPr>
                <a:t>Соблюдение норм и правил цитирования, ссылок на различные источники</a:t>
              </a:r>
              <a:endParaRPr lang="en-US" sz="2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1270" name="Group 18"/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1128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8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8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8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0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1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2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3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4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5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00"/>
                  </a:solidFill>
                </a:rPr>
                <a:t>2</a:t>
              </a:r>
              <a:endParaRPr lang="en-US" smtClean="0">
                <a:solidFill>
                  <a:srgbClr val="1D528D"/>
                </a:solidFill>
              </a:endParaRPr>
            </a:p>
          </p:txBody>
        </p:sp>
        <p:sp>
          <p:nvSpPr>
            <p:cNvPr id="11296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000000"/>
                  </a:solidFill>
                  <a:latin typeface="Verdana" pitchFamily="34" charset="0"/>
                </a:rPr>
                <a:t>Все страницы нумеруются, кроме титульного листа</a:t>
              </a:r>
              <a:endParaRPr lang="en-US" sz="2800" dirty="0" smtClean="0">
                <a:solidFill>
                  <a:srgbClr val="1D528D"/>
                </a:solidFill>
              </a:endParaRPr>
            </a:p>
          </p:txBody>
        </p:sp>
        <p:sp>
          <p:nvSpPr>
            <p:cNvPr id="11297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98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1271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11272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73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74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75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127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1281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282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283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284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1285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1127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00"/>
                  </a:solidFill>
                </a:rPr>
                <a:t>3</a:t>
              </a:r>
              <a:endParaRPr lang="en-US" smtClean="0">
                <a:solidFill>
                  <a:srgbClr val="1D528D"/>
                </a:solidFill>
              </a:endParaRPr>
            </a:p>
          </p:txBody>
        </p:sp>
        <p:sp>
          <p:nvSpPr>
            <p:cNvPr id="1127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solidFill>
                    <a:srgbClr val="000000"/>
                  </a:solidFill>
                </a:rPr>
                <a:t>Раздел с новой страницы, заголовок раздела - по центру страницы, точка после заголовка не ставится</a:t>
              </a:r>
              <a:endParaRPr lang="en-US" sz="2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27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128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57387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Требования к защите индивидуального итогового проекта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16389" name="Group 3"/>
          <p:cNvGrpSpPr>
            <a:grpSpLocks/>
          </p:cNvGrpSpPr>
          <p:nvPr/>
        </p:nvGrpSpPr>
        <p:grpSpPr bwMode="auto">
          <a:xfrm>
            <a:off x="457200" y="1393826"/>
            <a:ext cx="8686800" cy="4814888"/>
            <a:chOff x="288" y="878"/>
            <a:chExt cx="5472" cy="3033"/>
          </a:xfrm>
        </p:grpSpPr>
        <p:sp>
          <p:nvSpPr>
            <p:cNvPr id="16390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6391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16436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742E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6437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90120" name="Text Box 8"/>
            <p:cNvSpPr txBox="1">
              <a:spLocks noChangeArrowheads="1"/>
            </p:cNvSpPr>
            <p:nvPr/>
          </p:nvSpPr>
          <p:spPr bwMode="gray">
            <a:xfrm>
              <a:off x="2250" y="2295"/>
              <a:ext cx="1381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Публичное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представление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проекта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2660" y="1111"/>
              <a:ext cx="432" cy="458"/>
              <a:chOff x="2660" y="1095"/>
              <a:chExt cx="432" cy="458"/>
            </a:xfrm>
          </p:grpSpPr>
          <p:grpSp>
            <p:nvGrpSpPr>
              <p:cNvPr id="16432" name="Group 10"/>
              <p:cNvGrpSpPr>
                <a:grpSpLocks/>
              </p:cNvGrpSpPr>
              <p:nvPr/>
            </p:nvGrpSpPr>
            <p:grpSpPr bwMode="auto">
              <a:xfrm>
                <a:off x="2660" y="1095"/>
                <a:ext cx="432" cy="458"/>
                <a:chOff x="2094" y="1948"/>
                <a:chExt cx="1680" cy="1854"/>
              </a:xfrm>
            </p:grpSpPr>
            <p:sp>
              <p:nvSpPr>
                <p:cNvPr id="90123" name="Oval 11"/>
                <p:cNvSpPr>
                  <a:spLocks noChangeArrowheads="1"/>
                </p:cNvSpPr>
                <p:nvPr/>
              </p:nvSpPr>
              <p:spPr bwMode="gray">
                <a:xfrm>
                  <a:off x="2094" y="2122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6435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0125" name="Text Box 13"/>
              <p:cNvSpPr txBox="1">
                <a:spLocks noChangeArrowheads="1"/>
              </p:cNvSpPr>
              <p:nvPr/>
            </p:nvSpPr>
            <p:spPr bwMode="gray">
              <a:xfrm>
                <a:off x="2734" y="1152"/>
                <a:ext cx="26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B</a:t>
                </a:r>
              </a:p>
            </p:txBody>
          </p:sp>
        </p:grpSp>
        <p:grpSp>
          <p:nvGrpSpPr>
            <p:cNvPr id="16394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90127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90128" name="Oval 16"/>
              <p:cNvSpPr>
                <a:spLocks noChangeArrowheads="1"/>
              </p:cNvSpPr>
              <p:nvPr/>
            </p:nvSpPr>
            <p:spPr bwMode="gray">
              <a:xfrm rot="18227093">
                <a:off x="2348" y="319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grpSp>
          <p:nvGrpSpPr>
            <p:cNvPr id="16395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16426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90131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6429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0133" name="Text Box 21"/>
              <p:cNvSpPr txBox="1">
                <a:spLocks noChangeArrowheads="1"/>
              </p:cNvSpPr>
              <p:nvPr/>
            </p:nvSpPr>
            <p:spPr bwMode="gray">
              <a:xfrm>
                <a:off x="1911" y="3438"/>
                <a:ext cx="24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</a:t>
                </a:r>
              </a:p>
            </p:txBody>
          </p:sp>
        </p:grpSp>
        <p:grpSp>
          <p:nvGrpSpPr>
            <p:cNvPr id="16396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16422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0136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6425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0138" name="Text Box 26"/>
              <p:cNvSpPr txBox="1">
                <a:spLocks noChangeArrowheads="1"/>
              </p:cNvSpPr>
              <p:nvPr/>
            </p:nvSpPr>
            <p:spPr bwMode="gray">
              <a:xfrm>
                <a:off x="4020" y="2028"/>
                <a:ext cx="25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</a:t>
                </a:r>
              </a:p>
            </p:txBody>
          </p:sp>
        </p:grpSp>
        <p:grpSp>
          <p:nvGrpSpPr>
            <p:cNvPr id="16397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16418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0141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6421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0143" name="Text Box 31"/>
              <p:cNvSpPr txBox="1">
                <a:spLocks noChangeArrowheads="1"/>
              </p:cNvSpPr>
              <p:nvPr/>
            </p:nvSpPr>
            <p:spPr bwMode="gray">
              <a:xfrm>
                <a:off x="3641" y="3360"/>
                <a:ext cx="27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grpSp>
          <p:nvGrpSpPr>
            <p:cNvPr id="16398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16414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90146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6417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0148" name="Text Box 36"/>
              <p:cNvSpPr txBox="1">
                <a:spLocks noChangeArrowheads="1"/>
              </p:cNvSpPr>
              <p:nvPr/>
            </p:nvSpPr>
            <p:spPr bwMode="gray">
              <a:xfrm>
                <a:off x="1580" y="2016"/>
                <a:ext cx="26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</a:t>
                </a:r>
              </a:p>
            </p:txBody>
          </p:sp>
        </p:grpSp>
        <p:sp>
          <p:nvSpPr>
            <p:cNvPr id="90149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90150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grpSp>
          <p:nvGrpSpPr>
            <p:cNvPr id="16401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90152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90153" name="Oval 41"/>
              <p:cNvSpPr>
                <a:spLocks noChangeArrowheads="1"/>
              </p:cNvSpPr>
              <p:nvPr/>
            </p:nvSpPr>
            <p:spPr bwMode="gray">
              <a:xfrm rot="18227093">
                <a:off x="2158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grpSp>
          <p:nvGrpSpPr>
            <p:cNvPr id="16402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90155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90156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90157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90158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16405" name="Text Box 47"/>
            <p:cNvSpPr txBox="1">
              <a:spLocks noChangeArrowheads="1"/>
            </p:cNvSpPr>
            <p:nvPr/>
          </p:nvSpPr>
          <p:spPr bwMode="auto">
            <a:xfrm>
              <a:off x="288" y="2064"/>
              <a:ext cx="120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</a:rPr>
                <a:t>Выступление по теме 6-8 мин.</a:t>
              </a:r>
            </a:p>
          </p:txBody>
        </p:sp>
        <p:sp>
          <p:nvSpPr>
            <p:cNvPr id="16406" name="Text Box 48"/>
            <p:cNvSpPr txBox="1">
              <a:spLocks noChangeArrowheads="1"/>
            </p:cNvSpPr>
            <p:nvPr/>
          </p:nvSpPr>
          <p:spPr bwMode="auto">
            <a:xfrm>
              <a:off x="1953" y="878"/>
              <a:ext cx="182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solidFill>
                    <a:srgbClr val="000000"/>
                  </a:solidFill>
                </a:rPr>
                <a:t>Степень самостоятельности</a:t>
              </a:r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407" name="Text Box 49"/>
            <p:cNvSpPr txBox="1">
              <a:spLocks noChangeArrowheads="1"/>
            </p:cNvSpPr>
            <p:nvPr/>
          </p:nvSpPr>
          <p:spPr bwMode="auto">
            <a:xfrm>
              <a:off x="4368" y="2073"/>
              <a:ext cx="13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</a:rPr>
                <a:t>Практическая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</a:rPr>
                <a:t>направленность</a:t>
              </a:r>
            </a:p>
          </p:txBody>
        </p:sp>
        <p:sp>
          <p:nvSpPr>
            <p:cNvPr id="16408" name="Text Box 50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</a:rPr>
                <a:t>Ответы на вопросы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6409" name="Text Box 51"/>
            <p:cNvSpPr txBox="1">
              <a:spLocks noChangeArrowheads="1"/>
            </p:cNvSpPr>
            <p:nvPr/>
          </p:nvSpPr>
          <p:spPr bwMode="auto">
            <a:xfrm>
              <a:off x="3984" y="3504"/>
              <a:ext cx="12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mtClean="0">
                  <a:solidFill>
                    <a:srgbClr val="000000"/>
                  </a:solidFill>
                </a:rPr>
                <a:t>Эмоциональное воздействие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58193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18" y="116632"/>
            <a:ext cx="8715375" cy="586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4495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1520" y="210026"/>
            <a:ext cx="8784976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компьютерной презентации итогового индивидуального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(уровень основного общего образования)</a:t>
            </a: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Компьютерная презентация проектной работы не должна превышать 16 слайдов.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Титульный лист презентации включает: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полное наименование образовательной организации;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сведения об авторе и руководителе проекта;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разработки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слайдов должен быть информативным и содержать основную информацию по всем разделам проекта, расположенную в порядке представления каждого раздела.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Слайды должны быть озаглавлены.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Наглядность слайда может быть обеспечена при помощи анимации, цветовых эффектов, иллюстраций, графиков, схем, таблиц.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Компьютерные презентации удобно создавать при помощи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Microsoft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Point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Не стоит увлекаться чрезмерным включением цветовых и анимационных эффектов, т.к. они отвлекают внимание слушателей от сути проекта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6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оценки индивидуальных итоговых проектов обучающихся основного общего образования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</a:endParaRPr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285875" y="3357563"/>
            <a:ext cx="20383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Интегральный (уровневый) подход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зачет/незачет по базовому и профильному уровням  по 4 критериям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smtClean="0">
                <a:solidFill>
                  <a:srgbClr val="000000"/>
                </a:solidFill>
              </a:rPr>
              <a:t>М. б.для 9кл </a:t>
            </a:r>
            <a:endParaRPr lang="en-US" sz="1200" i="1" smtClean="0">
              <a:solidFill>
                <a:srgbClr val="000000"/>
              </a:solidFill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7417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grpSp>
        <p:nvGrpSpPr>
          <p:cNvPr id="17419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17422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1D528D"/>
                </a:solidFill>
                <a:latin typeface="Arial" charset="0"/>
              </a:endParaRPr>
            </a:p>
          </p:txBody>
        </p:sp>
      </p:grp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3643313" y="1785938"/>
            <a:ext cx="2058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Оценка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результатов</a:t>
            </a: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7421" name="Text Box 19"/>
          <p:cNvSpPr txBox="1">
            <a:spLocks noChangeArrowheads="1"/>
          </p:cNvSpPr>
          <p:nvPr/>
        </p:nvSpPr>
        <p:spPr bwMode="auto">
          <a:xfrm>
            <a:off x="5643563" y="3429000"/>
            <a:ext cx="2143125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Аналитический подход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Оценочная система по количественным показателям по каждому из 4 критериев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smtClean="0">
                <a:solidFill>
                  <a:srgbClr val="000000"/>
                </a:solidFill>
              </a:rPr>
              <a:t>М.Б. для 10кл  </a:t>
            </a:r>
            <a:endParaRPr lang="en-US" sz="1200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397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http://ppt.prtxt.ru</a:t>
            </a:r>
          </a:p>
        </p:txBody>
      </p:sp>
      <p:sp>
        <p:nvSpPr>
          <p:cNvPr id="3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оценки индивидуальных итоговых проектов обучающихся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1D528D"/>
              </a:solidFill>
              <a:latin typeface="Arial" charset="0"/>
            </a:endParaRP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gray">
          <a:xfrm>
            <a:off x="1676400" y="16764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итоговый проектов (9 и 10 </a:t>
            </a:r>
            <a:r>
              <a:rPr lang="ru-RU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</a:t>
            </a:r>
            <a: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gray">
          <a:xfrm>
            <a:off x="3357563" y="3143250"/>
            <a:ext cx="2857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критерии оценивания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индивидуального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итогового проекта</a:t>
            </a:r>
            <a:endParaRPr lang="en-US" sz="2000" smtClean="0">
              <a:solidFill>
                <a:srgbClr val="000000"/>
              </a:solidFill>
            </a:endParaRPr>
          </a:p>
        </p:txBody>
      </p:sp>
      <p:grpSp>
        <p:nvGrpSpPr>
          <p:cNvPr id="18440" name="Group 6"/>
          <p:cNvGrpSpPr>
            <a:grpSpLocks/>
          </p:cNvGrpSpPr>
          <p:nvPr/>
        </p:nvGrpSpPr>
        <p:grpSpPr bwMode="auto">
          <a:xfrm>
            <a:off x="914400" y="4313238"/>
            <a:ext cx="1579563" cy="2068512"/>
            <a:chOff x="576" y="2477"/>
            <a:chExt cx="995" cy="1303"/>
          </a:xfrm>
        </p:grpSpPr>
        <p:grpSp>
          <p:nvGrpSpPr>
            <p:cNvPr id="18460" name="Group 7"/>
            <p:cNvGrpSpPr>
              <a:grpSpLocks/>
            </p:cNvGrpSpPr>
            <p:nvPr/>
          </p:nvGrpSpPr>
          <p:grpSpPr bwMode="auto">
            <a:xfrm>
              <a:off x="576" y="2477"/>
              <a:ext cx="935" cy="955"/>
              <a:chOff x="624" y="1584"/>
              <a:chExt cx="1248" cy="1296"/>
            </a:xfrm>
          </p:grpSpPr>
          <p:grpSp>
            <p:nvGrpSpPr>
              <p:cNvPr id="18462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0361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8465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0363" name="Text Box 11"/>
              <p:cNvSpPr txBox="1">
                <a:spLocks noChangeArrowheads="1"/>
              </p:cNvSpPr>
              <p:nvPr/>
            </p:nvSpPr>
            <p:spPr bwMode="gray">
              <a:xfrm>
                <a:off x="696" y="1683"/>
                <a:ext cx="1081" cy="1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4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Самостоятельное приобретение знаний и решение проблем</a:t>
                </a:r>
                <a:endParaRPr lang="en-US" sz="1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18461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8441" name="Group 13"/>
          <p:cNvGrpSpPr>
            <a:grpSpLocks/>
          </p:cNvGrpSpPr>
          <p:nvPr/>
        </p:nvGrpSpPr>
        <p:grpSpPr bwMode="auto">
          <a:xfrm>
            <a:off x="2819400" y="4311650"/>
            <a:ext cx="1617663" cy="2070100"/>
            <a:chOff x="1776" y="2476"/>
            <a:chExt cx="1019" cy="1304"/>
          </a:xfrm>
        </p:grpSpPr>
        <p:grpSp>
          <p:nvGrpSpPr>
            <p:cNvPr id="18455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0367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00368" name="Freeform 16"/>
              <p:cNvSpPr>
                <a:spLocks/>
              </p:cNvSpPr>
              <p:nvPr/>
            </p:nvSpPr>
            <p:spPr bwMode="gray">
              <a:xfrm>
                <a:off x="2209" y="1948"/>
                <a:ext cx="1295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100369" name="Text Box 17"/>
            <p:cNvSpPr txBox="1">
              <a:spLocks noChangeArrowheads="1"/>
            </p:cNvSpPr>
            <p:nvPr/>
          </p:nvSpPr>
          <p:spPr bwMode="gray">
            <a:xfrm>
              <a:off x="1800" y="2730"/>
              <a:ext cx="86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Знание предмета</a:t>
              </a: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457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8442" name="Group 19"/>
          <p:cNvGrpSpPr>
            <a:grpSpLocks/>
          </p:cNvGrpSpPr>
          <p:nvPr/>
        </p:nvGrpSpPr>
        <p:grpSpPr bwMode="auto">
          <a:xfrm>
            <a:off x="4876800" y="4267200"/>
            <a:ext cx="1631950" cy="2114550"/>
            <a:chOff x="3072" y="2448"/>
            <a:chExt cx="1028" cy="1332"/>
          </a:xfrm>
        </p:grpSpPr>
        <p:grpSp>
          <p:nvGrpSpPr>
            <p:cNvPr id="18450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0373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  <p:sp>
            <p:nvSpPr>
              <p:cNvPr id="100374" name="Freeform 22"/>
              <p:cNvSpPr>
                <a:spLocks/>
              </p:cNvSpPr>
              <p:nvPr/>
            </p:nvSpPr>
            <p:spPr bwMode="gray">
              <a:xfrm>
                <a:off x="2209" y="1948"/>
                <a:ext cx="1295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1D528D"/>
                  </a:solidFill>
                  <a:latin typeface="Arial" charset="0"/>
                </a:endParaRPr>
              </a:p>
            </p:txBody>
          </p:sp>
        </p:grpSp>
        <p:sp>
          <p:nvSpPr>
            <p:cNvPr id="100375" name="Text Box 23"/>
            <p:cNvSpPr txBox="1">
              <a:spLocks noChangeArrowheads="1"/>
            </p:cNvSpPr>
            <p:nvPr/>
          </p:nvSpPr>
          <p:spPr bwMode="gray">
            <a:xfrm>
              <a:off x="3105" y="2640"/>
              <a:ext cx="86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Регулятивные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действия</a:t>
              </a: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452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  <p:grpSp>
        <p:nvGrpSpPr>
          <p:cNvPr id="18443" name="Group 25"/>
          <p:cNvGrpSpPr>
            <a:grpSpLocks/>
          </p:cNvGrpSpPr>
          <p:nvPr/>
        </p:nvGrpSpPr>
        <p:grpSpPr bwMode="auto">
          <a:xfrm>
            <a:off x="6780213" y="4267200"/>
            <a:ext cx="1581150" cy="2114550"/>
            <a:chOff x="4271" y="2448"/>
            <a:chExt cx="996" cy="1332"/>
          </a:xfrm>
        </p:grpSpPr>
        <p:grpSp>
          <p:nvGrpSpPr>
            <p:cNvPr id="18444" name="Group 26"/>
            <p:cNvGrpSpPr>
              <a:grpSpLocks/>
            </p:cNvGrpSpPr>
            <p:nvPr/>
          </p:nvGrpSpPr>
          <p:grpSpPr bwMode="auto">
            <a:xfrm>
              <a:off x="4271" y="2448"/>
              <a:ext cx="960" cy="965"/>
              <a:chOff x="2400" y="1488"/>
              <a:chExt cx="1152" cy="1152"/>
            </a:xfrm>
          </p:grpSpPr>
          <p:grpSp>
            <p:nvGrpSpPr>
              <p:cNvPr id="18446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0380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  <p:sp>
              <p:nvSpPr>
                <p:cNvPr id="18449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1D528D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0382" name="Text Box 30"/>
              <p:cNvSpPr txBox="1">
                <a:spLocks noChangeArrowheads="1"/>
              </p:cNvSpPr>
              <p:nvPr/>
            </p:nvSpPr>
            <p:spPr bwMode="gray">
              <a:xfrm>
                <a:off x="2459" y="1825"/>
                <a:ext cx="1031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2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Коммуникация</a:t>
                </a:r>
                <a:endPara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18445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1D528D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16781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89" y="1238297"/>
            <a:ext cx="8496944" cy="563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7131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Оценочный лист  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78417"/>
              </p:ext>
            </p:extLst>
          </p:nvPr>
        </p:nvGraphicFramePr>
        <p:xfrm>
          <a:off x="0" y="1357313"/>
          <a:ext cx="9144000" cy="4084637"/>
        </p:xfrm>
        <a:graphic>
          <a:graphicData uri="http://schemas.openxmlformats.org/drawingml/2006/table">
            <a:tbl>
              <a:tblPr/>
              <a:tblGrid>
                <a:gridCol w="567247"/>
                <a:gridCol w="861481"/>
                <a:gridCol w="928694"/>
                <a:gridCol w="857256"/>
                <a:gridCol w="1214446"/>
                <a:gridCol w="1143008"/>
                <a:gridCol w="1214446"/>
                <a:gridCol w="1143008"/>
                <a:gridCol w="1214414"/>
              </a:tblGrid>
              <a:tr h="195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обучающегося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 проекта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..И.О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руководителя проекта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Способность самостоятельно приобретать знания и решать проблемы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предметных знаний и способов действий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регулятивных УУД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коммуникативных УУД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Решение экспертной комиссии (зачет/незачет)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профильный</a:t>
                      </a:r>
                      <a:r>
                        <a:rPr lang="ru-RU" sz="16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уровень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r>
                        <a:rPr lang="ru-RU" sz="16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уровень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01" name="Rectangle 1"/>
          <p:cNvSpPr>
            <a:spLocks noChangeArrowheads="1"/>
          </p:cNvSpPr>
          <p:nvPr/>
        </p:nvSpPr>
        <p:spPr bwMode="auto">
          <a:xfrm>
            <a:off x="2857500" y="5275709"/>
            <a:ext cx="552914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D528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 –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повышенный уровень </a:t>
            </a:r>
            <a:endParaRPr lang="ru-RU" sz="1600" dirty="0" smtClean="0">
              <a:solidFill>
                <a:srgbClr val="00206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Б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базовый уровень</a:t>
            </a:r>
            <a:endParaRPr lang="ru-RU" sz="1600" dirty="0" smtClean="0">
              <a:solidFill>
                <a:srgbClr val="00206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ниже базового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Делается запись в Портфолио кадета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138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020254"/>
            <a:ext cx="756084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Calibri"/>
              </a:rPr>
              <a:t> Аналитическая оценка итогового индивидуального проекта.</a:t>
            </a:r>
            <a:endParaRPr lang="ru-RU" sz="2400" b="1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18449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000264"/>
              </p:ext>
            </p:extLst>
          </p:nvPr>
        </p:nvGraphicFramePr>
        <p:xfrm>
          <a:off x="142844" y="161788"/>
          <a:ext cx="8858312" cy="2243328"/>
        </p:xfrm>
        <a:graphic>
          <a:graphicData uri="http://schemas.openxmlformats.org/drawingml/2006/table">
            <a:tbl>
              <a:tblPr/>
              <a:tblGrid>
                <a:gridCol w="7988299"/>
                <a:gridCol w="870013"/>
              </a:tblGrid>
              <a:tr h="1428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Способность к самостоятельному приобретению знаний 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решению проблем   (6-18баллов)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Разнообразие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источников информации , целесообразность их использования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1.2.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Постановка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обоснование  проблемы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1.3.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Актуальность и значимость темы проекта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1.4.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хода работы, выводы и перспективы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1.5.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Личная заинтересованность автора, творческий подход к работе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1.6.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Полезность и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востребованность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продукта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17570"/>
              </p:ext>
            </p:extLst>
          </p:nvPr>
        </p:nvGraphicFramePr>
        <p:xfrm>
          <a:off x="179512" y="2708920"/>
          <a:ext cx="8858312" cy="1682496"/>
        </p:xfrm>
        <a:graphic>
          <a:graphicData uri="http://schemas.openxmlformats.org/drawingml/2006/table">
            <a:tbl>
              <a:tblPr/>
              <a:tblGrid>
                <a:gridCol w="7988299"/>
                <a:gridCol w="870013"/>
              </a:tblGrid>
              <a:tr h="2364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предметных знаний и способов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действий                             (4 -12баллов)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2.1.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Соответствие выбранных способов работы цели и содержанию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2.2.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раскрытия темы проекта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2.3.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проектного продукта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2.4.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средств наглядности, технических средств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21773"/>
              </p:ext>
            </p:extLst>
          </p:nvPr>
        </p:nvGraphicFramePr>
        <p:xfrm>
          <a:off x="179512" y="4437112"/>
          <a:ext cx="8858312" cy="1682496"/>
        </p:xfrm>
        <a:graphic>
          <a:graphicData uri="http://schemas.openxmlformats.org/drawingml/2006/table">
            <a:tbl>
              <a:tblPr/>
              <a:tblGrid>
                <a:gridCol w="7988299"/>
                <a:gridCol w="870013"/>
              </a:tblGrid>
              <a:tr h="2364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регулятивных действий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3.1.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Соответствие требованиям оформления письменной части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3.2.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цели, планирование путей ее достижения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3.3.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Сценарий защиты (логика изложения), грамотное построение доклада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3.4.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регламента защиты (не более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6-8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мин.) и степень воздействия на аудиторию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29761"/>
              </p:ext>
            </p:extLst>
          </p:nvPr>
        </p:nvGraphicFramePr>
        <p:xfrm>
          <a:off x="107504" y="1340768"/>
          <a:ext cx="8858312" cy="3345304"/>
        </p:xfrm>
        <a:graphic>
          <a:graphicData uri="http://schemas.openxmlformats.org/drawingml/2006/table">
            <a:tbl>
              <a:tblPr/>
              <a:tblGrid>
                <a:gridCol w="7988299"/>
                <a:gridCol w="870013"/>
              </a:tblGrid>
              <a:tr h="2536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коммуникативных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действий                                                    (3-9 баллов)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6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4.1.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Четкость и точность, убедительность и лаконичность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4.2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отвечать на вопросы, умение защищать свою точку зрения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1-3б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Критерий 4.3.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осуществлять учебное сотрудничество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1-3б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78">
                <a:tc>
                  <a:txBody>
                    <a:bodyPr/>
                    <a:lstStyle/>
                    <a:p>
                      <a:pPr marL="271145" indent="-266065">
                        <a:lnSpc>
                          <a:spcPct val="97000"/>
                        </a:lnSpc>
                        <a:spcAft>
                          <a:spcPts val="0"/>
                        </a:spcAft>
                        <a:tabLst>
                          <a:tab pos="258445" algn="l"/>
                        </a:tabLs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271145" indent="-266065">
                        <a:lnSpc>
                          <a:spcPct val="97000"/>
                        </a:lnSpc>
                        <a:spcAft>
                          <a:spcPts val="0"/>
                        </a:spcAft>
                        <a:tabLst>
                          <a:tab pos="258445" algn="l"/>
                        </a:tabLs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271145" indent="-266065">
                        <a:lnSpc>
                          <a:spcPct val="97000"/>
                        </a:lnSpc>
                        <a:spcAft>
                          <a:spcPts val="0"/>
                        </a:spcAft>
                        <a:tabLst>
                          <a:tab pos="2584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1б  -данный компонент присутствует, но не соответствует оформлению (или содержанию) 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ts val="7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lvl="0" indent="0">
                        <a:lnSpc>
                          <a:spcPct val="9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11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 2б  - данный компонент присутствует, но не в полной мере соответствует оформлению (или содержанию)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ts val="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lvl="0" indent="0">
                        <a:lnSpc>
                          <a:spcPct val="9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114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 3б  -  данный компонент присутствует и в полной мере соответствует оформлению (или содержанию) 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34" marR="62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http://ppt.prtxt.ru</a:t>
            </a: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Оценочный лист индивидуального или группового проекта.  </a:t>
            </a:r>
            <a:endParaRPr lang="ru-RU" sz="20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146822"/>
              </p:ext>
            </p:extLst>
          </p:nvPr>
        </p:nvGraphicFramePr>
        <p:xfrm>
          <a:off x="142845" y="1285860"/>
          <a:ext cx="8603999" cy="4092121"/>
        </p:xfrm>
        <a:graphic>
          <a:graphicData uri="http://schemas.openxmlformats.org/drawingml/2006/table">
            <a:tbl>
              <a:tblPr/>
              <a:tblGrid>
                <a:gridCol w="317943"/>
                <a:gridCol w="493566"/>
                <a:gridCol w="634585"/>
                <a:gridCol w="613372"/>
                <a:gridCol w="513054"/>
                <a:gridCol w="513054"/>
                <a:gridCol w="607854"/>
                <a:gridCol w="607854"/>
                <a:gridCol w="615813"/>
                <a:gridCol w="615813"/>
                <a:gridCol w="517396"/>
                <a:gridCol w="517396"/>
                <a:gridCol w="513054"/>
                <a:gridCol w="513054"/>
                <a:gridCol w="395105"/>
                <a:gridCol w="307543"/>
                <a:gridCol w="307543"/>
              </a:tblGrid>
              <a:tr h="83500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Ф.И. 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Тема проекта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1. Практическая направленность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2. Способность самостоятельно приобретать знания и решать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проблемы(6критериев)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предметных знаний и способов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действий (4 критерия)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регулятивных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УУД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(4 критерия)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коммуникативных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УУД (3 критерия)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отметка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6-18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4-12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4-12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3-9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94" marR="56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94" marR="56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1571625" y="5445125"/>
            <a:ext cx="6208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1D528D"/>
                </a:solidFill>
              </a:rPr>
              <a:t>17-34  балла – «удовлетворительно» (базовый уровень)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1D528D"/>
                </a:solidFill>
              </a:rPr>
              <a:t>35-42  балла – «хорошо» (профильный уровень)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1D528D"/>
                </a:solidFill>
              </a:rPr>
              <a:t>43-51 баллов – «отлично» (профильный уровень)</a:t>
            </a:r>
          </a:p>
        </p:txBody>
      </p:sp>
    </p:spTree>
    <p:extLst>
      <p:ext uri="{BB962C8B-B14F-4D97-AF65-F5344CB8AC3E}">
        <p14:creationId xmlns:p14="http://schemas.microsoft.com/office/powerpoint/2010/main" val="29171584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14038"/>
              </p:ext>
            </p:extLst>
          </p:nvPr>
        </p:nvGraphicFramePr>
        <p:xfrm>
          <a:off x="467545" y="1268759"/>
          <a:ext cx="8280919" cy="3616950"/>
        </p:xfrm>
        <a:graphic>
          <a:graphicData uri="http://schemas.openxmlformats.org/drawingml/2006/table">
            <a:tbl>
              <a:tblPr firstRow="1" firstCol="1" bandRow="1"/>
              <a:tblGrid>
                <a:gridCol w="1728191"/>
                <a:gridCol w="3240360"/>
                <a:gridCol w="3312368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Первичный балл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Уровень развития 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Cambria"/>
                          <a:cs typeface="Calibri"/>
                        </a:rPr>
                        <a:t>метапредметных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mbria"/>
                          <a:cs typeface="Calibri"/>
                        </a:rPr>
                        <a:t>УУД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mbria"/>
                          <a:cs typeface="Calibri"/>
                        </a:rPr>
                        <a:t>(сопоставить с таблицей УУД)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Отметка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17-34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базовый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3 (удовлетворительно)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mbria"/>
                          <a:cs typeface="Calibri"/>
                        </a:rPr>
                        <a:t>35-42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mbria"/>
                          <a:cs typeface="Calibri"/>
                        </a:rPr>
                        <a:t>Повышенный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mbria"/>
                          <a:cs typeface="Calibri"/>
                        </a:rPr>
                        <a:t>(профильный)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4 (хорошо)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mbria"/>
                          <a:cs typeface="Calibri"/>
                        </a:rPr>
                        <a:t>43-51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mbria"/>
                          <a:cs typeface="Calibri"/>
                        </a:rPr>
                        <a:t>Высокий (профильный)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mbria"/>
                          <a:cs typeface="Calibri"/>
                        </a:rPr>
                        <a:t>5 (отлично)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7698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50811"/>
              </p:ext>
            </p:extLst>
          </p:nvPr>
        </p:nvGraphicFramePr>
        <p:xfrm>
          <a:off x="251520" y="836712"/>
          <a:ext cx="8712968" cy="5328592"/>
        </p:xfrm>
        <a:graphic>
          <a:graphicData uri="http://schemas.openxmlformats.org/drawingml/2006/table">
            <a:tbl>
              <a:tblPr firstRow="1" firstCol="1" bandRow="1"/>
              <a:tblGrid>
                <a:gridCol w="8712968"/>
              </a:tblGrid>
              <a:tr h="794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учебно-исследовательской и проектной деятельности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   (Приложение 1 )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Выпускник научится (базовый уровень)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0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планировать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выполнять учебное исследование и учебный проект;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выбирать и использовать методы,  соответствующие  рассматриваемой проблеме;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распознавать и ставить вопросы, формулировать вытекающие из исследования выводы;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с информацией, самостоятельно находить недостающую информацию; 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научить   постановке проблемы, выдвижению «гипотезы», проведению эксперимента, моделированию;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конструктивно обсуждать результаты и проблемы каждого этапа проектирования, формулировать конструктивные вопросы и запросы о помощи;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ясно, логично и точно излагать свою точку зрения;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отличать факты от суждений, мнений и оценок, критически относиться к суждениям;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5691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8786874" cy="141565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dirty="0" smtClean="0">
                <a:solidFill>
                  <a:srgbClr val="FF0000"/>
                </a:solidFill>
                <a:latin typeface="+mn-lt"/>
              </a:rPr>
              <a:t>Проблемы в организации работы  педагога</a:t>
            </a:r>
            <a:endParaRPr lang="en-US" sz="4400" dirty="0" smtClean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2844" y="2062728"/>
            <a:ext cx="2813079" cy="4509544"/>
            <a:chOff x="720" y="1299"/>
            <a:chExt cx="1367" cy="2539"/>
          </a:xfrm>
        </p:grpSpPr>
        <p:sp>
          <p:nvSpPr>
            <p:cNvPr id="19489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0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1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2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3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4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rgbClr val="3176C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19498" name="Oval 11"/>
              <p:cNvSpPr>
                <a:spLocks noChangeArrowheads="1"/>
              </p:cNvSpPr>
              <p:nvPr/>
            </p:nvSpPr>
            <p:spPr bwMode="gray">
              <a:xfrm>
                <a:off x="1289" y="675"/>
                <a:ext cx="668" cy="482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949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50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501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50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9496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165" cy="2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1949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0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rgbClr val="000000"/>
                  </a:solidFill>
                </a:rPr>
                <a:t>Определение тем </a:t>
              </a:r>
              <a:r>
                <a:rPr lang="ru-RU" sz="2000" b="1" dirty="0" smtClean="0">
                  <a:solidFill>
                    <a:srgbClr val="000000"/>
                  </a:solidFill>
                </a:rPr>
                <a:t>проектов </a:t>
              </a:r>
            </a:p>
            <a:p>
              <a:endParaRPr lang="ru-RU" sz="2000" b="1" dirty="0" smtClean="0">
                <a:solidFill>
                  <a:srgbClr val="000000"/>
                </a:solidFill>
              </a:endParaRPr>
            </a:p>
            <a:p>
              <a:endParaRPr lang="ru-RU" sz="2000" b="1" dirty="0" smtClean="0">
                <a:solidFill>
                  <a:srgbClr val="000000"/>
                </a:solidFill>
              </a:endParaRPr>
            </a:p>
            <a:p>
              <a:r>
                <a:rPr lang="ru-RU" sz="2000" b="1" dirty="0" smtClean="0">
                  <a:solidFill>
                    <a:srgbClr val="000000"/>
                  </a:solidFill>
                </a:rPr>
                <a:t>Большая </a:t>
              </a:r>
              <a:r>
                <a:rPr lang="ru-RU" sz="2000" b="1" dirty="0">
                  <a:solidFill>
                    <a:srgbClr val="000000"/>
                  </a:solidFill>
                </a:rPr>
                <a:t>учебная нагрузка</a:t>
              </a:r>
              <a:endParaRPr lang="en-US" sz="2000" b="1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143240" y="2057400"/>
            <a:ext cx="2786082" cy="4514872"/>
            <a:chOff x="2208" y="1296"/>
            <a:chExt cx="1365" cy="2542"/>
          </a:xfrm>
        </p:grpSpPr>
        <p:sp>
          <p:nvSpPr>
            <p:cNvPr id="1947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0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9481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82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83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84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85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19486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9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/>
                <a:t>Слабое </a:t>
              </a:r>
              <a:r>
                <a:rPr lang="ru-RU" sz="2000" b="1" dirty="0" smtClean="0"/>
                <a:t> владение </a:t>
              </a:r>
              <a:r>
                <a:rPr lang="ru-RU" sz="2000" b="1" dirty="0"/>
                <a:t>технологией организации проектной деятельности</a:t>
              </a:r>
              <a:endParaRPr lang="en-US" sz="2000" b="1" dirty="0"/>
            </a:p>
          </p:txBody>
        </p:sp>
        <p:sp>
          <p:nvSpPr>
            <p:cNvPr id="19487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rgbClr val="3176C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8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rgbClr val="3176C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075364" y="1985962"/>
            <a:ext cx="2925792" cy="4586310"/>
            <a:chOff x="3692" y="1296"/>
            <a:chExt cx="1367" cy="2542"/>
          </a:xfrm>
        </p:grpSpPr>
        <p:sp>
          <p:nvSpPr>
            <p:cNvPr id="19462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3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4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5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9471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9472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473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474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475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946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1946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/>
                <a:t>Своевременное и грамотное написание </a:t>
              </a:r>
              <a:r>
                <a:rPr lang="ru-RU" sz="2000" b="1" dirty="0" smtClean="0"/>
                <a:t>отзыва руководителя</a:t>
              </a:r>
              <a:endParaRPr lang="ru-RU" sz="2000" b="1" dirty="0"/>
            </a:p>
            <a:p>
              <a:endParaRPr lang="ru-RU" b="1" dirty="0" smtClean="0"/>
            </a:p>
            <a:p>
              <a:endParaRPr lang="ru-RU" b="1" dirty="0" smtClean="0"/>
            </a:p>
            <a:p>
              <a:r>
                <a:rPr lang="ru-RU" sz="2000" b="1" dirty="0" smtClean="0"/>
                <a:t>Объективность </a:t>
              </a:r>
              <a:r>
                <a:rPr lang="ru-RU" sz="2000" b="1" dirty="0"/>
                <a:t>оценивания</a:t>
              </a:r>
              <a:endParaRPr lang="en-US" sz="2000" b="1" dirty="0"/>
            </a:p>
          </p:txBody>
        </p:sp>
        <p:sp>
          <p:nvSpPr>
            <p:cNvPr id="1946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BA4B9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2B5C5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dirty="0" smtClean="0">
                <a:solidFill>
                  <a:srgbClr val="FF0000"/>
                </a:solidFill>
              </a:rPr>
              <a:t>Проблемы в организации работы  кадета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gray">
          <a:xfrm>
            <a:off x="5500694" y="2500306"/>
            <a:ext cx="3600000" cy="4320000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gray">
          <a:xfrm>
            <a:off x="2857488" y="2438400"/>
            <a:ext cx="3600000" cy="43200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gray">
          <a:xfrm>
            <a:off x="71406" y="2500306"/>
            <a:ext cx="3600000" cy="43200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gray">
          <a:xfrm>
            <a:off x="428596" y="1785926"/>
            <a:ext cx="242889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chemeClr val="bg1"/>
                </a:solidFill>
              </a:rPr>
              <a:t>Подготовительный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chemeClr val="bg1"/>
                </a:solidFill>
              </a:rPr>
              <a:t> этап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gray">
          <a:xfrm>
            <a:off x="3357554" y="1711317"/>
            <a:ext cx="2271714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Основной</a:t>
            </a:r>
          </a:p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 этап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gray">
          <a:xfrm>
            <a:off x="6072198" y="1711317"/>
            <a:ext cx="2286016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Заключительный</a:t>
            </a:r>
          </a:p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 этап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537" name="Rectangle 31"/>
          <p:cNvSpPr>
            <a:spLocks noChangeArrowheads="1"/>
          </p:cNvSpPr>
          <p:nvPr/>
        </p:nvSpPr>
        <p:spPr bwMode="auto">
          <a:xfrm>
            <a:off x="899592" y="3212976"/>
            <a:ext cx="248556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Выбор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предмета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и </a:t>
            </a:r>
          </a:p>
          <a:p>
            <a:r>
              <a:rPr lang="ru-RU" sz="2400" dirty="0">
                <a:solidFill>
                  <a:schemeClr val="bg1"/>
                </a:solidFill>
              </a:rPr>
              <a:t>темы </a:t>
            </a:r>
            <a:r>
              <a:rPr lang="ru-RU" sz="2400" dirty="0" smtClean="0">
                <a:solidFill>
                  <a:schemeClr val="bg1"/>
                </a:solidFill>
              </a:rPr>
              <a:t>проекта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538" name="Rectangle 32"/>
          <p:cNvSpPr>
            <a:spLocks noChangeArrowheads="1"/>
          </p:cNvSpPr>
          <p:nvPr/>
        </p:nvSpPr>
        <p:spPr bwMode="auto">
          <a:xfrm>
            <a:off x="3851920" y="2833701"/>
            <a:ext cx="204190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Организация 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системной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работы</a:t>
            </a:r>
            <a:r>
              <a:rPr lang="ru-RU" sz="2400" dirty="0">
                <a:solidFill>
                  <a:schemeClr val="bg1"/>
                </a:solidFill>
              </a:rPr>
              <a:t>,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выполнение </a:t>
            </a:r>
          </a:p>
          <a:p>
            <a:r>
              <a:rPr lang="ru-RU" sz="2400" dirty="0">
                <a:solidFill>
                  <a:schemeClr val="bg1"/>
                </a:solidFill>
              </a:rPr>
              <a:t>рекомендаций</a:t>
            </a:r>
          </a:p>
          <a:p>
            <a:r>
              <a:rPr lang="ru-RU" sz="2400" dirty="0">
                <a:solidFill>
                  <a:schemeClr val="bg1"/>
                </a:solidFill>
              </a:rPr>
              <a:t> педагога,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соблюдение 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сроков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539" name="Rectangle 34"/>
          <p:cNvSpPr>
            <a:spLocks noChangeArrowheads="1"/>
          </p:cNvSpPr>
          <p:nvPr/>
        </p:nvSpPr>
        <p:spPr bwMode="auto">
          <a:xfrm>
            <a:off x="6588224" y="2990860"/>
            <a:ext cx="23414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Слабое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владение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одержанием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проекта,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неготовность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отвечать на</a:t>
            </a:r>
          </a:p>
          <a:p>
            <a:r>
              <a:rPr lang="ru-RU" sz="2400" dirty="0">
                <a:solidFill>
                  <a:schemeClr val="bg1"/>
                </a:solidFill>
              </a:rPr>
              <a:t> вопросы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7584" y="1078041"/>
            <a:ext cx="75608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дальнейшей  работы: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апробация 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омплекса методических материалов и мероприятий для организации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работы с  кадетами над итоговым индивидуальным проектом и его оценкой.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57166"/>
            <a:ext cx="8532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…. </a:t>
            </a:r>
            <a:r>
              <a:rPr lang="ru-RU" sz="2400" dirty="0" smtClean="0"/>
              <a:t>между двумя </a:t>
            </a:r>
            <a:r>
              <a:rPr lang="ru-RU" sz="2400" dirty="0" smtClean="0"/>
              <a:t> мнениями  </a:t>
            </a:r>
            <a:r>
              <a:rPr lang="ru-RU" sz="2400" dirty="0" smtClean="0"/>
              <a:t>лежит </a:t>
            </a:r>
            <a:r>
              <a:rPr lang="ru-RU" sz="2400" dirty="0" smtClean="0"/>
              <a:t>истина. </a:t>
            </a:r>
          </a:p>
          <a:p>
            <a:pPr algn="just"/>
            <a:r>
              <a:rPr lang="ru-RU" sz="2400" smtClean="0"/>
              <a:t>     Нет </a:t>
            </a:r>
            <a:r>
              <a:rPr lang="ru-RU" sz="2400" dirty="0" smtClean="0"/>
              <a:t>между ними лежит проблема.</a:t>
            </a:r>
            <a:endParaRPr lang="ru-RU" sz="2400" dirty="0" smtClean="0"/>
          </a:p>
          <a:p>
            <a:pPr algn="r"/>
            <a:r>
              <a:rPr lang="ru-RU" sz="2400" dirty="0" smtClean="0"/>
              <a:t>Гёте.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7089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Успехов в  педагогической </a:t>
            </a:r>
          </a:p>
          <a:p>
            <a:pPr algn="ctr"/>
            <a:r>
              <a:rPr lang="ru-RU" sz="4000" dirty="0" smtClean="0"/>
              <a:t>деятельности!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Спасибо за внимание.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06701"/>
              </p:ext>
            </p:extLst>
          </p:nvPr>
        </p:nvGraphicFramePr>
        <p:xfrm>
          <a:off x="323528" y="692696"/>
          <a:ext cx="8280920" cy="5616624"/>
        </p:xfrm>
        <a:graphic>
          <a:graphicData uri="http://schemas.openxmlformats.org/drawingml/2006/table">
            <a:tbl>
              <a:tblPr firstRow="1" firstCol="1" bandRow="1"/>
              <a:tblGrid>
                <a:gridCol w="8280920"/>
              </a:tblGrid>
              <a:tr h="57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Выпускник получит возможность  научится (повышенный уровень)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57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задумывать, планировать и выполнять учебное исследование, учебный и социальный проект;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находить несколько вариантов решения проблемы и выдвигать гипотезы;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использовать творческие методы проектирования;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целенаправленно и осознанно развивать свои коммуникативные способности, осваивать новые языковые средства;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осознавать свою ответственность за достоверность полученных знаний, за качество выполненного проекта;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оценивать проекты, выполненные другими;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сформировать знания и умения, имеющие опорное значение для  профессионального образования определенного профиля;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в сотрудничестве;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9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презентационным умениям: монологическая речь; умение уверенно держать себя во время выступления; проявлять артистические умения; использовать различные средства наглядности при выступлении; отвечать на незапланированные вопросы.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0905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52425"/>
            <a:ext cx="8712968" cy="5268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434342">
                    <a:lumMod val="50000"/>
                  </a:srgbClr>
                </a:solidFill>
              </a:rPr>
              <a:t>УЧЕБНО- ИССЛЕДОВАТЕЛЬСКАЯ </a:t>
            </a:r>
            <a:r>
              <a:rPr lang="ru-RU" dirty="0" smtClean="0">
                <a:solidFill>
                  <a:srgbClr val="434342">
                    <a:lumMod val="50000"/>
                  </a:srgbClr>
                </a:solidFill>
              </a:rPr>
              <a:t>и  </a:t>
            </a:r>
            <a:r>
              <a:rPr lang="ru-RU" b="1" dirty="0" smtClean="0">
                <a:solidFill>
                  <a:srgbClr val="434342">
                    <a:lumMod val="50000"/>
                  </a:srgbClr>
                </a:solidFill>
              </a:rPr>
              <a:t>ПРОЕКТНАЯ ДЕЯТЕЛЬНОСТЬ</a:t>
            </a:r>
            <a:endParaRPr lang="ru-RU" b="1" dirty="0">
              <a:solidFill>
                <a:srgbClr val="434342">
                  <a:lumMod val="50000"/>
                </a:srgb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5929330"/>
            <a:ext cx="1911640" cy="7143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Обучение основам </a:t>
            </a:r>
          </a:p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проектной деятельности</a:t>
            </a:r>
            <a:endParaRPr lang="ru-RU" sz="1400" dirty="0">
              <a:solidFill>
                <a:srgbClr val="434342">
                  <a:lumMod val="50000"/>
                </a:srgb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06" y="1542371"/>
            <a:ext cx="1983078" cy="17437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C0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Предметы обязательной части учебного плана</a:t>
            </a:r>
          </a:p>
          <a:p>
            <a:pPr algn="just"/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-решение проектных задач;</a:t>
            </a:r>
          </a:p>
          <a:p>
            <a:pPr algn="just"/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-групповые проекты</a:t>
            </a:r>
          </a:p>
          <a:p>
            <a:pPr algn="just"/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-ИИП</a:t>
            </a:r>
          </a:p>
          <a:p>
            <a:pPr algn="ctr"/>
            <a:endParaRPr lang="ru-RU" sz="1400" dirty="0" smtClean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3108" y="3532908"/>
            <a:ext cx="2214578" cy="13248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Теоретический учебный курс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Например, «Основы проектной деятельности»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7 класс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14414" y="1000108"/>
            <a:ext cx="3143272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434342">
                    <a:lumMod val="50000"/>
                  </a:srgbClr>
                </a:solidFill>
                <a:latin typeface="Bookman Old Style" pitchFamily="18" charset="0"/>
              </a:rPr>
              <a:t>Урочная деятельность</a:t>
            </a:r>
            <a:endParaRPr lang="ru-RU" sz="1600" b="1" dirty="0">
              <a:solidFill>
                <a:srgbClr val="434342">
                  <a:lumMod val="50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72066" y="1000108"/>
            <a:ext cx="3643338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434342">
                    <a:lumMod val="50000"/>
                  </a:srgbClr>
                </a:solidFill>
                <a:latin typeface="Bookman Old Style" pitchFamily="18" charset="0"/>
              </a:rPr>
              <a:t>Внеурочная деятельность</a:t>
            </a:r>
            <a:endParaRPr lang="ru-RU" sz="1600" b="1" dirty="0">
              <a:solidFill>
                <a:srgbClr val="434342">
                  <a:lumMod val="50000"/>
                </a:srgbClr>
              </a:solidFill>
              <a:latin typeface="Bookman Old Style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00563" y="4000504"/>
            <a:ext cx="2571767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Тематика в соответствии  с направлением.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43702" y="5143513"/>
            <a:ext cx="2500297" cy="17144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5,6 </a:t>
            </a:r>
            <a:r>
              <a:rPr lang="ru-RU" sz="1400" dirty="0" err="1" smtClean="0">
                <a:solidFill>
                  <a:srgbClr val="434342">
                    <a:lumMod val="50000"/>
                  </a:srgbClr>
                </a:solidFill>
              </a:rPr>
              <a:t>кл</a:t>
            </a:r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. Подготовка и</a:t>
            </a:r>
          </a:p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 защита проектных задач, мини-проектов;</a:t>
            </a:r>
          </a:p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7-8 </a:t>
            </a:r>
            <a:r>
              <a:rPr lang="ru-RU" sz="1400" dirty="0" err="1" smtClean="0">
                <a:solidFill>
                  <a:srgbClr val="434342">
                    <a:lumMod val="50000"/>
                  </a:srgbClr>
                </a:solidFill>
              </a:rPr>
              <a:t>кл</a:t>
            </a:r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. </a:t>
            </a:r>
            <a:r>
              <a:rPr lang="ru-RU" sz="1400" dirty="0">
                <a:solidFill>
                  <a:srgbClr val="434342">
                    <a:lumMod val="50000"/>
                  </a:srgbClr>
                </a:solidFill>
              </a:rPr>
              <a:t>З</a:t>
            </a:r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ащита проектов  в малых группах  </a:t>
            </a:r>
          </a:p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9 </a:t>
            </a:r>
            <a:r>
              <a:rPr lang="ru-RU" sz="1400" dirty="0" err="1" smtClean="0">
                <a:solidFill>
                  <a:srgbClr val="434342">
                    <a:lumMod val="50000"/>
                  </a:srgbClr>
                </a:solidFill>
              </a:rPr>
              <a:t>кл</a:t>
            </a:r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. Защита ИИП</a:t>
            </a:r>
            <a:endParaRPr lang="ru-RU" sz="1400" dirty="0">
              <a:solidFill>
                <a:srgbClr val="434342">
                  <a:lumMod val="50000"/>
                </a:srgb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071670" y="1714488"/>
            <a:ext cx="2286016" cy="13764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Часы из части учебного плана, формируемой участниками образовательных отношений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2844" y="5929330"/>
            <a:ext cx="1911640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Развитие навыков проектной деятельности 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6141280">
            <a:off x="2992260" y="603129"/>
            <a:ext cx="394813" cy="41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4652654">
            <a:off x="6215891" y="585044"/>
            <a:ext cx="380015" cy="403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6941303">
            <a:off x="1541224" y="1398133"/>
            <a:ext cx="340275" cy="28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3780798">
            <a:off x="3218969" y="1383598"/>
            <a:ext cx="340275" cy="28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429520" y="1714488"/>
            <a:ext cx="1571636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Курсы внеурочной деятельности</a:t>
            </a:r>
          </a:p>
          <a:p>
            <a:pPr algn="ctr"/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- подготовка к защите ИИП</a:t>
            </a:r>
            <a:endParaRPr lang="ru-RU" sz="1200" dirty="0">
              <a:solidFill>
                <a:srgbClr val="434342">
                  <a:lumMod val="50000"/>
                </a:srgb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500562" y="1665075"/>
            <a:ext cx="2643206" cy="1978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Курсы внеурочной деятельности по направлениям развития личности</a:t>
            </a:r>
            <a:endParaRPr lang="ru-RU" sz="1200" dirty="0" smtClean="0">
              <a:solidFill>
                <a:srgbClr val="C00000"/>
              </a:solidFill>
            </a:endParaRP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 </a:t>
            </a:r>
            <a:r>
              <a:rPr lang="ru-RU" sz="1200" dirty="0" err="1" smtClean="0">
                <a:solidFill>
                  <a:srgbClr val="434342">
                    <a:lumMod val="50000"/>
                  </a:srgbClr>
                </a:solidFill>
              </a:rPr>
              <a:t>общеинтеллектуальное</a:t>
            </a:r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 ;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 духовно-нравственное;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общекультурное; 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 социальное;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rgbClr val="434342">
                    <a:lumMod val="50000"/>
                  </a:srgbClr>
                </a:solidFill>
              </a:rPr>
              <a:t> спортивно-оздоровительное</a:t>
            </a:r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 </a:t>
            </a:r>
            <a:endParaRPr lang="ru-RU" sz="1400" dirty="0">
              <a:solidFill>
                <a:srgbClr val="434342">
                  <a:lumMod val="50000"/>
                </a:srgbClr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3780798">
            <a:off x="7544327" y="1390781"/>
            <a:ext cx="340275" cy="287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6941303">
            <a:off x="6117431" y="1389455"/>
            <a:ext cx="340275" cy="288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1406" y="3643314"/>
            <a:ext cx="2000264" cy="19459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Литература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Иностранный язык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Математика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История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Обществознание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Информатика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Технология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и др.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143768" y="3143248"/>
            <a:ext cx="2000264" cy="17859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«Учимся создавать проект»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«От проектной задачи – через проектную деятельность –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к ИИП»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smtClean="0">
                <a:solidFill>
                  <a:srgbClr val="C00000"/>
                </a:solidFill>
              </a:rPr>
              <a:t>и др.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643438" y="5929330"/>
            <a:ext cx="1911640" cy="7143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434342">
                    <a:lumMod val="50000"/>
                  </a:srgbClr>
                </a:solidFill>
              </a:rPr>
              <a:t>Отчет – открытое мероприятие</a:t>
            </a:r>
            <a:endParaRPr lang="ru-RU" sz="1400" dirty="0">
              <a:solidFill>
                <a:srgbClr val="434342">
                  <a:lumMod val="50000"/>
                </a:srgbClr>
              </a:solidFill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1010786" y="3369625"/>
            <a:ext cx="246783" cy="79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1021510" y="5736426"/>
            <a:ext cx="340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3068424" y="3315218"/>
            <a:ext cx="38966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2862831" y="5281045"/>
            <a:ext cx="846566" cy="142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3" name="Стрелка вправо 52"/>
          <p:cNvSpPr/>
          <p:nvPr/>
        </p:nvSpPr>
        <p:spPr>
          <a:xfrm rot="5400000">
            <a:off x="5642217" y="3758556"/>
            <a:ext cx="340275" cy="1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5432817" y="5384210"/>
            <a:ext cx="640790" cy="159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5119604">
            <a:off x="8105925" y="2842852"/>
            <a:ext cx="290266" cy="19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7961493" y="5000636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3438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5984" y="1357298"/>
            <a:ext cx="773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и/или </a:t>
            </a:r>
          </a:p>
          <a:p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15140" y="1357298"/>
            <a:ext cx="794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и/или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89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6912768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В 5-х классах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навыки  проектной деятельности будут формироваться через уроки и внеурочную деятельность. Руководителями подготовки итогового  группового 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мини - проекта или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учебного исследования будут 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педагогические 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работники, ведущие внеурочную деятельность в 5-х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классах. Они совместно с воспитателями и кадетами выбирают 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тему групповой задачи, группового мини - проекта или учебного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исследования</a:t>
            </a:r>
            <a:r>
              <a:rPr lang="ru-RU" sz="2400" dirty="0">
                <a:latin typeface="Times New Roman"/>
                <a:ea typeface="Times New Roman"/>
                <a:cs typeface="Calibri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Calibri"/>
              </a:rPr>
              <a:t>и организуют публичную защиту перед другой группой, взводом, ротой и т.д</a:t>
            </a:r>
            <a:r>
              <a:rPr lang="ru-RU" sz="2000" dirty="0" smtClean="0">
                <a:latin typeface="Times New Roman"/>
                <a:ea typeface="Times New Roman"/>
                <a:cs typeface="Calibri"/>
              </a:rPr>
              <a:t>.</a:t>
            </a:r>
            <a:endParaRPr lang="ru-RU" sz="20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3377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992888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В 6-х классах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навыки  проектной деятельности будут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формироваться тоже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через уроки и внеурочную деятельность.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Руководителями подготовки итогового  группового 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 (до 10 кадет)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проекта или учебного исследования будут  педагогические работники, ведущие внеурочную деятельность в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6-х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классах. Они совместно с воспитателями и кадетами выбирают тему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 группового  проекта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или учебного исследования и организуют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подготовку и публичную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защиту перед другой группой, взводом, ротой и т.д.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  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00451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3045</TotalTime>
  <Words>3532</Words>
  <Application>Microsoft Office PowerPoint</Application>
  <PresentationFormat>Экран (4:3)</PresentationFormat>
  <Paragraphs>593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53</vt:i4>
      </vt:variant>
    </vt:vector>
  </HeadingPairs>
  <TitlesOfParts>
    <vt:vector size="64" baseType="lpstr">
      <vt:lpstr>Тема1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13_Тема Office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и этапы выполнения индивидуального итогового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Требования к оформлению текстовой части проекта (исследования) и пояснительной записки   ??????????</vt:lpstr>
      <vt:lpstr>Требования к оформлению индивидуального итогового проекта</vt:lpstr>
      <vt:lpstr>Требования к оформлению пояснительной записки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оформлению индивидуального итогового проекта</vt:lpstr>
      <vt:lpstr> Требования к защите индивидуального итогового проекта</vt:lpstr>
      <vt:lpstr>Презентация PowerPoint</vt:lpstr>
      <vt:lpstr>Критерии оценки индивидуальных итоговых проектов обучающихся основного общего образования </vt:lpstr>
      <vt:lpstr>Критерии оценки индивидуальных итоговых проектов обучающихся</vt:lpstr>
      <vt:lpstr>Презентация PowerPoint</vt:lpstr>
      <vt:lpstr>Оценочный лист   </vt:lpstr>
      <vt:lpstr>Презентация PowerPoint</vt:lpstr>
      <vt:lpstr>Презентация PowerPoint</vt:lpstr>
      <vt:lpstr>Презентация PowerPoint</vt:lpstr>
      <vt:lpstr>Оценочный лист индивидуального или группового проекта.  </vt:lpstr>
      <vt:lpstr>Презентация PowerPoint</vt:lpstr>
      <vt:lpstr>Проблемы в организации работы  педагога</vt:lpstr>
      <vt:lpstr>Проблемы в организации работы  кадета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организации работы  над итоговым индивидуальным проектом (из опыта работы)</dc:title>
  <dc:creator>Лена</dc:creator>
  <cp:lastModifiedBy>qwerty</cp:lastModifiedBy>
  <cp:revision>394</cp:revision>
  <cp:lastPrinted>2019-03-20T07:55:16Z</cp:lastPrinted>
  <dcterms:created xsi:type="dcterms:W3CDTF">2017-02-19T18:51:36Z</dcterms:created>
  <dcterms:modified xsi:type="dcterms:W3CDTF">2019-03-20T18:07:00Z</dcterms:modified>
</cp:coreProperties>
</file>